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58" r:id="rId3"/>
    <p:sldId id="305" r:id="rId4"/>
    <p:sldId id="306" r:id="rId5"/>
    <p:sldId id="307" r:id="rId6"/>
    <p:sldId id="354" r:id="rId7"/>
    <p:sldId id="355" r:id="rId8"/>
    <p:sldId id="356" r:id="rId9"/>
    <p:sldId id="357" r:id="rId10"/>
    <p:sldId id="358" r:id="rId11"/>
    <p:sldId id="359" r:id="rId12"/>
    <p:sldId id="360" r:id="rId13"/>
    <p:sldId id="361" r:id="rId14"/>
    <p:sldId id="362" r:id="rId15"/>
    <p:sldId id="363" r:id="rId16"/>
    <p:sldId id="364" r:id="rId17"/>
    <p:sldId id="332"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33" r:id="rId38"/>
    <p:sldId id="334" r:id="rId39"/>
    <p:sldId id="335" r:id="rId40"/>
    <p:sldId id="336" r:id="rId41"/>
    <p:sldId id="337" r:id="rId42"/>
    <p:sldId id="338" r:id="rId43"/>
    <p:sldId id="339" r:id="rId44"/>
    <p:sldId id="340" r:id="rId45"/>
    <p:sldId id="349" r:id="rId46"/>
    <p:sldId id="350" r:id="rId47"/>
    <p:sldId id="303" r:id="rId48"/>
    <p:sldId id="304" r:id="rId49"/>
    <p:sldId id="329" r:id="rId50"/>
    <p:sldId id="330" r:id="rId51"/>
    <p:sldId id="331" r:id="rId5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15" autoAdjust="0"/>
  </p:normalViewPr>
  <p:slideViewPr>
    <p:cSldViewPr>
      <p:cViewPr varScale="1">
        <p:scale>
          <a:sx n="67" d="100"/>
          <a:sy n="67" d="100"/>
        </p:scale>
        <p:origin x="1458"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0C072-8438-41DD-9F73-E313B3F993CE}"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fr-FR"/>
        </a:p>
      </dgm:t>
    </dgm:pt>
    <dgm:pt modelId="{50206615-141F-4116-94FA-2FE331DE6342}">
      <dgm:prSet phldrT="[Texte]"/>
      <dgm:spPr/>
      <dgm:t>
        <a:bodyPr/>
        <a:lstStyle/>
        <a:p>
          <a:r>
            <a:rPr lang="fr-FR" dirty="0"/>
            <a:t>DDM par </a:t>
          </a:r>
          <a:r>
            <a:rPr lang="fr-FR" dirty="0" err="1"/>
            <a:t>macrodontie</a:t>
          </a:r>
          <a:endParaRPr lang="fr-FR" dirty="0"/>
        </a:p>
      </dgm:t>
    </dgm:pt>
    <dgm:pt modelId="{F12921F4-6C63-4AE8-8B9E-05E61362B2B2}" type="parTrans" cxnId="{126F6737-A8B4-4C2E-B282-458742FF8224}">
      <dgm:prSet/>
      <dgm:spPr/>
      <dgm:t>
        <a:bodyPr/>
        <a:lstStyle/>
        <a:p>
          <a:endParaRPr lang="fr-FR"/>
        </a:p>
      </dgm:t>
    </dgm:pt>
    <dgm:pt modelId="{A1A2A9BE-2DB9-4439-9574-FEF2DF600FE6}" type="sibTrans" cxnId="{126F6737-A8B4-4C2E-B282-458742FF8224}">
      <dgm:prSet/>
      <dgm:spPr/>
      <dgm:t>
        <a:bodyPr/>
        <a:lstStyle/>
        <a:p>
          <a:endParaRPr lang="fr-FR"/>
        </a:p>
      </dgm:t>
    </dgm:pt>
    <dgm:pt modelId="{0FF52321-1785-4B8C-B524-BA12B2D695FB}">
      <dgm:prSet phldrT="[Texte]"/>
      <dgm:spPr/>
      <dgm:t>
        <a:bodyPr/>
        <a:lstStyle/>
        <a:p>
          <a:r>
            <a:rPr lang="fr-FR" dirty="0"/>
            <a:t>DDM par </a:t>
          </a:r>
          <a:r>
            <a:rPr lang="fr-FR" dirty="0" err="1"/>
            <a:t>microdontie</a:t>
          </a:r>
          <a:endParaRPr lang="fr-FR" dirty="0"/>
        </a:p>
      </dgm:t>
    </dgm:pt>
    <dgm:pt modelId="{C6EEF965-4325-4811-A569-6441E7F1BA42}" type="parTrans" cxnId="{16B3F3F0-5B17-4DFC-876E-D80766AAFC03}">
      <dgm:prSet/>
      <dgm:spPr/>
      <dgm:t>
        <a:bodyPr/>
        <a:lstStyle/>
        <a:p>
          <a:endParaRPr lang="fr-FR"/>
        </a:p>
      </dgm:t>
    </dgm:pt>
    <dgm:pt modelId="{E5C17B53-763D-4DCF-8AF4-344963A4C8AC}" type="sibTrans" cxnId="{16B3F3F0-5B17-4DFC-876E-D80766AAFC03}">
      <dgm:prSet/>
      <dgm:spPr/>
      <dgm:t>
        <a:bodyPr/>
        <a:lstStyle/>
        <a:p>
          <a:endParaRPr lang="fr-FR"/>
        </a:p>
      </dgm:t>
    </dgm:pt>
    <dgm:pt modelId="{10D60D9D-6C77-4F43-9590-2129B1BF5317}" type="pres">
      <dgm:prSet presAssocID="{A1C0C072-8438-41DD-9F73-E313B3F993CE}" presName="compositeShape" presStyleCnt="0">
        <dgm:presLayoutVars>
          <dgm:chMax val="2"/>
          <dgm:dir/>
          <dgm:resizeHandles val="exact"/>
        </dgm:presLayoutVars>
      </dgm:prSet>
      <dgm:spPr/>
    </dgm:pt>
    <dgm:pt modelId="{23714F94-7E39-4530-81AB-6DEBFDE830D3}" type="pres">
      <dgm:prSet presAssocID="{A1C0C072-8438-41DD-9F73-E313B3F993CE}" presName="ribbon" presStyleLbl="node1" presStyleIdx="0" presStyleCnt="1"/>
      <dgm:spPr/>
    </dgm:pt>
    <dgm:pt modelId="{B05BD9C1-4A53-447A-8E3D-3156D44F45AE}" type="pres">
      <dgm:prSet presAssocID="{A1C0C072-8438-41DD-9F73-E313B3F993CE}" presName="leftArrowText" presStyleLbl="node1" presStyleIdx="0" presStyleCnt="1">
        <dgm:presLayoutVars>
          <dgm:chMax val="0"/>
          <dgm:bulletEnabled val="1"/>
        </dgm:presLayoutVars>
      </dgm:prSet>
      <dgm:spPr/>
    </dgm:pt>
    <dgm:pt modelId="{05309C55-9C39-41EA-B0E8-D60697883480}" type="pres">
      <dgm:prSet presAssocID="{A1C0C072-8438-41DD-9F73-E313B3F993CE}" presName="rightArrowText" presStyleLbl="node1" presStyleIdx="0" presStyleCnt="1">
        <dgm:presLayoutVars>
          <dgm:chMax val="0"/>
          <dgm:bulletEnabled val="1"/>
        </dgm:presLayoutVars>
      </dgm:prSet>
      <dgm:spPr/>
    </dgm:pt>
  </dgm:ptLst>
  <dgm:cxnLst>
    <dgm:cxn modelId="{126F6737-A8B4-4C2E-B282-458742FF8224}" srcId="{A1C0C072-8438-41DD-9F73-E313B3F993CE}" destId="{50206615-141F-4116-94FA-2FE331DE6342}" srcOrd="0" destOrd="0" parTransId="{F12921F4-6C63-4AE8-8B9E-05E61362B2B2}" sibTransId="{A1A2A9BE-2DB9-4439-9574-FEF2DF600FE6}"/>
    <dgm:cxn modelId="{8050498D-9D45-419A-8B1D-A7C9FC7F8184}" type="presOf" srcId="{0FF52321-1785-4B8C-B524-BA12B2D695FB}" destId="{05309C55-9C39-41EA-B0E8-D60697883480}" srcOrd="0" destOrd="0" presId="urn:microsoft.com/office/officeart/2005/8/layout/arrow6"/>
    <dgm:cxn modelId="{4155B695-ED23-40D6-808B-5AEBB53C7649}" type="presOf" srcId="{50206615-141F-4116-94FA-2FE331DE6342}" destId="{B05BD9C1-4A53-447A-8E3D-3156D44F45AE}" srcOrd="0" destOrd="0" presId="urn:microsoft.com/office/officeart/2005/8/layout/arrow6"/>
    <dgm:cxn modelId="{200B90D8-5F2B-41A0-AEA3-35F6CEF2C2F3}" type="presOf" srcId="{A1C0C072-8438-41DD-9F73-E313B3F993CE}" destId="{10D60D9D-6C77-4F43-9590-2129B1BF5317}" srcOrd="0" destOrd="0" presId="urn:microsoft.com/office/officeart/2005/8/layout/arrow6"/>
    <dgm:cxn modelId="{16B3F3F0-5B17-4DFC-876E-D80766AAFC03}" srcId="{A1C0C072-8438-41DD-9F73-E313B3F993CE}" destId="{0FF52321-1785-4B8C-B524-BA12B2D695FB}" srcOrd="1" destOrd="0" parTransId="{C6EEF965-4325-4811-A569-6441E7F1BA42}" sibTransId="{E5C17B53-763D-4DCF-8AF4-344963A4C8AC}"/>
    <dgm:cxn modelId="{824D2E8E-55FE-4048-8B87-60D9212D5EC7}" type="presParOf" srcId="{10D60D9D-6C77-4F43-9590-2129B1BF5317}" destId="{23714F94-7E39-4530-81AB-6DEBFDE830D3}" srcOrd="0" destOrd="0" presId="urn:microsoft.com/office/officeart/2005/8/layout/arrow6"/>
    <dgm:cxn modelId="{DB35A95E-9E0B-4B8C-8047-5E924C216E3C}" type="presParOf" srcId="{10D60D9D-6C77-4F43-9590-2129B1BF5317}" destId="{B05BD9C1-4A53-447A-8E3D-3156D44F45AE}" srcOrd="1" destOrd="0" presId="urn:microsoft.com/office/officeart/2005/8/layout/arrow6"/>
    <dgm:cxn modelId="{72EEB084-BB4B-4FDF-A9CD-8B44297032C5}" type="presParOf" srcId="{10D60D9D-6C77-4F43-9590-2129B1BF5317}" destId="{05309C55-9C39-41EA-B0E8-D60697883480}"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0E27B-12AB-4B88-8757-B4532BB62794}" type="doc">
      <dgm:prSet loTypeId="urn:microsoft.com/office/officeart/2005/8/layout/venn1" loCatId="relationship" qsTypeId="urn:microsoft.com/office/officeart/2005/8/quickstyle/3d4" qsCatId="3D" csTypeId="urn:microsoft.com/office/officeart/2005/8/colors/accent2_3" csCatId="accent2" phldr="1"/>
      <dgm:spPr/>
    </dgm:pt>
    <dgm:pt modelId="{D36988A3-77F1-406D-8F84-3BE21AAA6190}">
      <dgm:prSet phldrT="[Texte]"/>
      <dgm:spPr/>
      <dgm:t>
        <a:bodyPr/>
        <a:lstStyle/>
        <a:p>
          <a:r>
            <a:rPr lang="fr-FR" dirty="0"/>
            <a:t>Antérieure</a:t>
          </a:r>
        </a:p>
      </dgm:t>
    </dgm:pt>
    <dgm:pt modelId="{7EFA9B5F-DA26-414A-85B8-B8971E1A088E}" type="parTrans" cxnId="{823E6409-E86A-46A8-8B17-2844658440A9}">
      <dgm:prSet/>
      <dgm:spPr/>
      <dgm:t>
        <a:bodyPr/>
        <a:lstStyle/>
        <a:p>
          <a:endParaRPr lang="fr-FR"/>
        </a:p>
      </dgm:t>
    </dgm:pt>
    <dgm:pt modelId="{CDC9CDF2-0706-4A3C-8A93-DB5495C10D36}" type="sibTrans" cxnId="{823E6409-E86A-46A8-8B17-2844658440A9}">
      <dgm:prSet/>
      <dgm:spPr/>
      <dgm:t>
        <a:bodyPr/>
        <a:lstStyle/>
        <a:p>
          <a:endParaRPr lang="fr-FR"/>
        </a:p>
      </dgm:t>
    </dgm:pt>
    <dgm:pt modelId="{9E2B465C-A317-4F0E-9AC1-D4392276F484}">
      <dgm:prSet phldrT="[Texte]"/>
      <dgm:spPr/>
      <dgm:t>
        <a:bodyPr/>
        <a:lstStyle/>
        <a:p>
          <a:r>
            <a:rPr lang="fr-FR" dirty="0"/>
            <a:t>Latérale</a:t>
          </a:r>
        </a:p>
      </dgm:t>
    </dgm:pt>
    <dgm:pt modelId="{86BAA2C4-10C9-42AD-86E4-9E077DAE5DB4}" type="parTrans" cxnId="{E356C73D-0C82-4DB6-9B8B-DD5B53C01A44}">
      <dgm:prSet/>
      <dgm:spPr/>
      <dgm:t>
        <a:bodyPr/>
        <a:lstStyle/>
        <a:p>
          <a:endParaRPr lang="fr-FR"/>
        </a:p>
      </dgm:t>
    </dgm:pt>
    <dgm:pt modelId="{7228DD6D-C684-4C27-8604-ED6E4E479B3E}" type="sibTrans" cxnId="{E356C73D-0C82-4DB6-9B8B-DD5B53C01A44}">
      <dgm:prSet/>
      <dgm:spPr/>
      <dgm:t>
        <a:bodyPr/>
        <a:lstStyle/>
        <a:p>
          <a:endParaRPr lang="fr-FR"/>
        </a:p>
      </dgm:t>
    </dgm:pt>
    <dgm:pt modelId="{47099DBF-2467-4A1F-9E7A-6D58DAF721A6}">
      <dgm:prSet phldrT="[Texte]"/>
      <dgm:spPr/>
      <dgm:t>
        <a:bodyPr/>
        <a:lstStyle/>
        <a:p>
          <a:r>
            <a:rPr lang="fr-FR" dirty="0"/>
            <a:t>Postérieure</a:t>
          </a:r>
        </a:p>
      </dgm:t>
    </dgm:pt>
    <dgm:pt modelId="{91C7D2C7-7EF7-4553-A29E-516D83A65043}" type="parTrans" cxnId="{21A069DF-DA56-4B09-960F-D70B21F5602D}">
      <dgm:prSet/>
      <dgm:spPr/>
      <dgm:t>
        <a:bodyPr/>
        <a:lstStyle/>
        <a:p>
          <a:endParaRPr lang="fr-FR"/>
        </a:p>
      </dgm:t>
    </dgm:pt>
    <dgm:pt modelId="{12871E21-D61C-49B7-8847-0D31466E51CB}" type="sibTrans" cxnId="{21A069DF-DA56-4B09-960F-D70B21F5602D}">
      <dgm:prSet/>
      <dgm:spPr/>
      <dgm:t>
        <a:bodyPr/>
        <a:lstStyle/>
        <a:p>
          <a:endParaRPr lang="fr-FR"/>
        </a:p>
      </dgm:t>
    </dgm:pt>
    <dgm:pt modelId="{2A99BB01-D1B4-4ED0-8147-534A1C0F0AAD}" type="pres">
      <dgm:prSet presAssocID="{75E0E27B-12AB-4B88-8757-B4532BB62794}" presName="compositeShape" presStyleCnt="0">
        <dgm:presLayoutVars>
          <dgm:chMax val="7"/>
          <dgm:dir/>
          <dgm:resizeHandles val="exact"/>
        </dgm:presLayoutVars>
      </dgm:prSet>
      <dgm:spPr/>
    </dgm:pt>
    <dgm:pt modelId="{DAD86C10-D4AA-4056-86A7-83332F037E17}" type="pres">
      <dgm:prSet presAssocID="{D36988A3-77F1-406D-8F84-3BE21AAA6190}" presName="circ1" presStyleLbl="vennNode1" presStyleIdx="0" presStyleCnt="3"/>
      <dgm:spPr/>
    </dgm:pt>
    <dgm:pt modelId="{998EC470-266A-460F-BEB3-18DA51611B2C}" type="pres">
      <dgm:prSet presAssocID="{D36988A3-77F1-406D-8F84-3BE21AAA6190}" presName="circ1Tx" presStyleLbl="revTx" presStyleIdx="0" presStyleCnt="0">
        <dgm:presLayoutVars>
          <dgm:chMax val="0"/>
          <dgm:chPref val="0"/>
          <dgm:bulletEnabled val="1"/>
        </dgm:presLayoutVars>
      </dgm:prSet>
      <dgm:spPr/>
    </dgm:pt>
    <dgm:pt modelId="{3FD3F955-EA65-4C20-A0A2-AFD7B67F18AC}" type="pres">
      <dgm:prSet presAssocID="{9E2B465C-A317-4F0E-9AC1-D4392276F484}" presName="circ2" presStyleLbl="vennNode1" presStyleIdx="1" presStyleCnt="3"/>
      <dgm:spPr/>
    </dgm:pt>
    <dgm:pt modelId="{668A1CD3-85A1-4BBC-8790-794E29539186}" type="pres">
      <dgm:prSet presAssocID="{9E2B465C-A317-4F0E-9AC1-D4392276F484}" presName="circ2Tx" presStyleLbl="revTx" presStyleIdx="0" presStyleCnt="0">
        <dgm:presLayoutVars>
          <dgm:chMax val="0"/>
          <dgm:chPref val="0"/>
          <dgm:bulletEnabled val="1"/>
        </dgm:presLayoutVars>
      </dgm:prSet>
      <dgm:spPr/>
    </dgm:pt>
    <dgm:pt modelId="{C92EE9FF-00BB-4DF7-880A-9278F509BA0B}" type="pres">
      <dgm:prSet presAssocID="{47099DBF-2467-4A1F-9E7A-6D58DAF721A6}" presName="circ3" presStyleLbl="vennNode1" presStyleIdx="2" presStyleCnt="3"/>
      <dgm:spPr/>
    </dgm:pt>
    <dgm:pt modelId="{E48534BD-410B-43FC-B8FB-2B9E5C8DCE69}" type="pres">
      <dgm:prSet presAssocID="{47099DBF-2467-4A1F-9E7A-6D58DAF721A6}" presName="circ3Tx" presStyleLbl="revTx" presStyleIdx="0" presStyleCnt="0">
        <dgm:presLayoutVars>
          <dgm:chMax val="0"/>
          <dgm:chPref val="0"/>
          <dgm:bulletEnabled val="1"/>
        </dgm:presLayoutVars>
      </dgm:prSet>
      <dgm:spPr/>
    </dgm:pt>
  </dgm:ptLst>
  <dgm:cxnLst>
    <dgm:cxn modelId="{823E6409-E86A-46A8-8B17-2844658440A9}" srcId="{75E0E27B-12AB-4B88-8757-B4532BB62794}" destId="{D36988A3-77F1-406D-8F84-3BE21AAA6190}" srcOrd="0" destOrd="0" parTransId="{7EFA9B5F-DA26-414A-85B8-B8971E1A088E}" sibTransId="{CDC9CDF2-0706-4A3C-8A93-DB5495C10D36}"/>
    <dgm:cxn modelId="{F4591D12-9082-46DC-B309-D10A01C5C7C3}" type="presOf" srcId="{9E2B465C-A317-4F0E-9AC1-D4392276F484}" destId="{668A1CD3-85A1-4BBC-8790-794E29539186}" srcOrd="1" destOrd="0" presId="urn:microsoft.com/office/officeart/2005/8/layout/venn1"/>
    <dgm:cxn modelId="{00B47F1A-CD29-405E-B8E8-8AAE2C4272B3}" type="presOf" srcId="{47099DBF-2467-4A1F-9E7A-6D58DAF721A6}" destId="{C92EE9FF-00BB-4DF7-880A-9278F509BA0B}" srcOrd="0" destOrd="0" presId="urn:microsoft.com/office/officeart/2005/8/layout/venn1"/>
    <dgm:cxn modelId="{E356C73D-0C82-4DB6-9B8B-DD5B53C01A44}" srcId="{75E0E27B-12AB-4B88-8757-B4532BB62794}" destId="{9E2B465C-A317-4F0E-9AC1-D4392276F484}" srcOrd="1" destOrd="0" parTransId="{86BAA2C4-10C9-42AD-86E4-9E077DAE5DB4}" sibTransId="{7228DD6D-C684-4C27-8604-ED6E4E479B3E}"/>
    <dgm:cxn modelId="{4A507B60-C379-4686-AC24-164DA83F88C5}" type="presOf" srcId="{D36988A3-77F1-406D-8F84-3BE21AAA6190}" destId="{DAD86C10-D4AA-4056-86A7-83332F037E17}" srcOrd="0" destOrd="0" presId="urn:microsoft.com/office/officeart/2005/8/layout/venn1"/>
    <dgm:cxn modelId="{E8AD9F7B-0707-440E-A169-6C2171CD79AE}" type="presOf" srcId="{47099DBF-2467-4A1F-9E7A-6D58DAF721A6}" destId="{E48534BD-410B-43FC-B8FB-2B9E5C8DCE69}" srcOrd="1" destOrd="0" presId="urn:microsoft.com/office/officeart/2005/8/layout/venn1"/>
    <dgm:cxn modelId="{480235AA-5E9B-4BF1-B900-97F69D712560}" type="presOf" srcId="{9E2B465C-A317-4F0E-9AC1-D4392276F484}" destId="{3FD3F955-EA65-4C20-A0A2-AFD7B67F18AC}" srcOrd="0" destOrd="0" presId="urn:microsoft.com/office/officeart/2005/8/layout/venn1"/>
    <dgm:cxn modelId="{F075D8CF-394A-45B9-B5CD-CAC51BBCF2C5}" type="presOf" srcId="{D36988A3-77F1-406D-8F84-3BE21AAA6190}" destId="{998EC470-266A-460F-BEB3-18DA51611B2C}" srcOrd="1" destOrd="0" presId="urn:microsoft.com/office/officeart/2005/8/layout/venn1"/>
    <dgm:cxn modelId="{AB7EB3D6-4BBE-423E-9F01-C72E912E9824}" type="presOf" srcId="{75E0E27B-12AB-4B88-8757-B4532BB62794}" destId="{2A99BB01-D1B4-4ED0-8147-534A1C0F0AAD}" srcOrd="0" destOrd="0" presId="urn:microsoft.com/office/officeart/2005/8/layout/venn1"/>
    <dgm:cxn modelId="{21A069DF-DA56-4B09-960F-D70B21F5602D}" srcId="{75E0E27B-12AB-4B88-8757-B4532BB62794}" destId="{47099DBF-2467-4A1F-9E7A-6D58DAF721A6}" srcOrd="2" destOrd="0" parTransId="{91C7D2C7-7EF7-4553-A29E-516D83A65043}" sibTransId="{12871E21-D61C-49B7-8847-0D31466E51CB}"/>
    <dgm:cxn modelId="{E3289290-07E7-4CBA-AA68-EA73D3A67CE3}" type="presParOf" srcId="{2A99BB01-D1B4-4ED0-8147-534A1C0F0AAD}" destId="{DAD86C10-D4AA-4056-86A7-83332F037E17}" srcOrd="0" destOrd="0" presId="urn:microsoft.com/office/officeart/2005/8/layout/venn1"/>
    <dgm:cxn modelId="{94CEBD02-B09C-48DD-9AFB-B038BD10BBFC}" type="presParOf" srcId="{2A99BB01-D1B4-4ED0-8147-534A1C0F0AAD}" destId="{998EC470-266A-460F-BEB3-18DA51611B2C}" srcOrd="1" destOrd="0" presId="urn:microsoft.com/office/officeart/2005/8/layout/venn1"/>
    <dgm:cxn modelId="{A747D213-040C-4FA2-A837-952D6554D67D}" type="presParOf" srcId="{2A99BB01-D1B4-4ED0-8147-534A1C0F0AAD}" destId="{3FD3F955-EA65-4C20-A0A2-AFD7B67F18AC}" srcOrd="2" destOrd="0" presId="urn:microsoft.com/office/officeart/2005/8/layout/venn1"/>
    <dgm:cxn modelId="{9AC68C60-4D9D-4C80-A116-CA1798D0C5DF}" type="presParOf" srcId="{2A99BB01-D1B4-4ED0-8147-534A1C0F0AAD}" destId="{668A1CD3-85A1-4BBC-8790-794E29539186}" srcOrd="3" destOrd="0" presId="urn:microsoft.com/office/officeart/2005/8/layout/venn1"/>
    <dgm:cxn modelId="{EE268722-02B8-42C6-9A6F-C3A3F25D62EB}" type="presParOf" srcId="{2A99BB01-D1B4-4ED0-8147-534A1C0F0AAD}" destId="{C92EE9FF-00BB-4DF7-880A-9278F509BA0B}" srcOrd="4" destOrd="0" presId="urn:microsoft.com/office/officeart/2005/8/layout/venn1"/>
    <dgm:cxn modelId="{5F8B6DC5-C813-43C6-9153-2E2695473F1F}" type="presParOf" srcId="{2A99BB01-D1B4-4ED0-8147-534A1C0F0AAD}" destId="{E48534BD-410B-43FC-B8FB-2B9E5C8DCE6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4B61A6-6EE8-4A90-B643-29908C32E1F3}" type="doc">
      <dgm:prSet loTypeId="urn:microsoft.com/office/officeart/2005/8/layout/gear1" loCatId="process" qsTypeId="urn:microsoft.com/office/officeart/2005/8/quickstyle/simple1" qsCatId="simple" csTypeId="urn:microsoft.com/office/officeart/2005/8/colors/colorful2" csCatId="colorful" phldr="1"/>
      <dgm:spPr/>
    </dgm:pt>
    <dgm:pt modelId="{F587F557-0055-4E7F-9C96-FF1F9FC6A8FF}">
      <dgm:prSet phldrT="[Texte]" custT="1"/>
      <dgm:spPr/>
      <dgm:t>
        <a:bodyPr/>
        <a:lstStyle/>
        <a:p>
          <a:r>
            <a:rPr lang="fr-FR" sz="1600" b="1" i="1" dirty="0">
              <a:effectLst/>
              <a:latin typeface="+mn-lt"/>
              <a:cs typeface="Times New Roman" pitchFamily="18" charset="0"/>
            </a:rPr>
            <a:t>L'encombrement tertiaire</a:t>
          </a:r>
          <a:endParaRPr lang="fr-FR" sz="1600" dirty="0">
            <a:effectLst/>
            <a:latin typeface="+mn-lt"/>
          </a:endParaRPr>
        </a:p>
      </dgm:t>
    </dgm:pt>
    <dgm:pt modelId="{25C80ECF-A117-44E4-B4EE-3D5FB03317F7}" type="parTrans" cxnId="{CF8D75CF-7746-4D71-8F72-4FF28A40682A}">
      <dgm:prSet/>
      <dgm:spPr/>
      <dgm:t>
        <a:bodyPr/>
        <a:lstStyle/>
        <a:p>
          <a:endParaRPr lang="fr-FR"/>
        </a:p>
      </dgm:t>
    </dgm:pt>
    <dgm:pt modelId="{15DE0F95-88DB-4686-8C08-24E1D0A95D85}" type="sibTrans" cxnId="{CF8D75CF-7746-4D71-8F72-4FF28A40682A}">
      <dgm:prSet/>
      <dgm:spPr/>
      <dgm:t>
        <a:bodyPr/>
        <a:lstStyle/>
        <a:p>
          <a:endParaRPr lang="fr-FR" dirty="0"/>
        </a:p>
      </dgm:t>
    </dgm:pt>
    <dgm:pt modelId="{C49EBED7-C13A-4311-A795-32D0CDA0BAA3}">
      <dgm:prSet phldrT="[Texte]" custT="1"/>
      <dgm:spPr/>
      <dgm:t>
        <a:bodyPr/>
        <a:lstStyle/>
        <a:p>
          <a:r>
            <a:rPr lang="fr-FR" sz="1600" b="1" i="1" dirty="0"/>
            <a:t>L’encombrement secondaire</a:t>
          </a:r>
        </a:p>
      </dgm:t>
    </dgm:pt>
    <dgm:pt modelId="{CC6E9115-7B2A-4AD0-8F34-7F466A9738FE}" type="parTrans" cxnId="{195F654F-DC06-4648-A2EB-5A5FD167404B}">
      <dgm:prSet/>
      <dgm:spPr/>
      <dgm:t>
        <a:bodyPr/>
        <a:lstStyle/>
        <a:p>
          <a:endParaRPr lang="fr-FR"/>
        </a:p>
      </dgm:t>
    </dgm:pt>
    <dgm:pt modelId="{2BF1879F-F022-4008-B267-7B68AEC4D32A}" type="sibTrans" cxnId="{195F654F-DC06-4648-A2EB-5A5FD167404B}">
      <dgm:prSet/>
      <dgm:spPr/>
      <dgm:t>
        <a:bodyPr/>
        <a:lstStyle/>
        <a:p>
          <a:endParaRPr lang="fr-FR" dirty="0"/>
        </a:p>
      </dgm:t>
    </dgm:pt>
    <dgm:pt modelId="{064F18D9-B579-4C57-8007-CD5BCC4D1C69}">
      <dgm:prSet phldrT="[Texte]" custT="1"/>
      <dgm:spPr/>
      <dgm:t>
        <a:bodyPr/>
        <a:lstStyle/>
        <a:p>
          <a:r>
            <a:rPr lang="fr-FR" sz="1600" b="1" i="1" dirty="0">
              <a:effectLst/>
              <a:latin typeface="+mn-lt"/>
              <a:cs typeface="Times New Roman" pitchFamily="18" charset="0"/>
            </a:rPr>
            <a:t>L'encombrement</a:t>
          </a:r>
          <a:r>
            <a:rPr lang="fr-FR" sz="1600" b="1" i="1" dirty="0">
              <a:effectLst>
                <a:outerShdw blurRad="38100" dist="38100" dir="2700000" algn="tl">
                  <a:srgbClr val="FFFFFF"/>
                </a:outerShdw>
              </a:effectLst>
              <a:latin typeface="+mn-lt"/>
              <a:cs typeface="Times New Roman" pitchFamily="18" charset="0"/>
            </a:rPr>
            <a:t> </a:t>
          </a:r>
          <a:r>
            <a:rPr lang="fr-FR" sz="1600" b="1" i="1" dirty="0">
              <a:effectLst/>
              <a:latin typeface="+mn-lt"/>
              <a:cs typeface="Times New Roman" pitchFamily="18" charset="0"/>
            </a:rPr>
            <a:t>primaire</a:t>
          </a:r>
          <a:r>
            <a:rPr lang="fr-FR" sz="1600" b="1" i="1" dirty="0">
              <a:effectLst>
                <a:outerShdw blurRad="38100" dist="38100" dir="2700000" algn="tl">
                  <a:srgbClr val="FFFFFF"/>
                </a:outerShdw>
              </a:effectLst>
              <a:latin typeface="+mn-lt"/>
              <a:cs typeface="Times New Roman" pitchFamily="18" charset="0"/>
            </a:rPr>
            <a:t> </a:t>
          </a:r>
          <a:endParaRPr lang="fr-FR" sz="1600" dirty="0">
            <a:latin typeface="+mn-lt"/>
          </a:endParaRPr>
        </a:p>
      </dgm:t>
    </dgm:pt>
    <dgm:pt modelId="{B33858F4-E5CE-41DE-8A61-9E2AE5785049}" type="parTrans" cxnId="{57554594-9228-4607-8230-E66449FFFF97}">
      <dgm:prSet/>
      <dgm:spPr/>
      <dgm:t>
        <a:bodyPr/>
        <a:lstStyle/>
        <a:p>
          <a:endParaRPr lang="fr-FR"/>
        </a:p>
      </dgm:t>
    </dgm:pt>
    <dgm:pt modelId="{F0A9E10A-EA90-4D0F-9160-8F37F97055A6}" type="sibTrans" cxnId="{57554594-9228-4607-8230-E66449FFFF97}">
      <dgm:prSet/>
      <dgm:spPr/>
      <dgm:t>
        <a:bodyPr/>
        <a:lstStyle/>
        <a:p>
          <a:endParaRPr lang="fr-FR" dirty="0"/>
        </a:p>
      </dgm:t>
    </dgm:pt>
    <dgm:pt modelId="{D959EBF5-BB03-407C-AC5D-8B87AE0E9488}" type="pres">
      <dgm:prSet presAssocID="{754B61A6-6EE8-4A90-B643-29908C32E1F3}" presName="composite" presStyleCnt="0">
        <dgm:presLayoutVars>
          <dgm:chMax val="3"/>
          <dgm:animLvl val="lvl"/>
          <dgm:resizeHandles val="exact"/>
        </dgm:presLayoutVars>
      </dgm:prSet>
      <dgm:spPr/>
    </dgm:pt>
    <dgm:pt modelId="{D5C4B054-BF58-4295-BA6B-AE7B9F04AA89}" type="pres">
      <dgm:prSet presAssocID="{F587F557-0055-4E7F-9C96-FF1F9FC6A8FF}" presName="gear1" presStyleLbl="node1" presStyleIdx="0" presStyleCnt="3" custLinFactNeighborX="6860" custLinFactNeighborY="1206">
        <dgm:presLayoutVars>
          <dgm:chMax val="1"/>
          <dgm:bulletEnabled val="1"/>
        </dgm:presLayoutVars>
      </dgm:prSet>
      <dgm:spPr/>
    </dgm:pt>
    <dgm:pt modelId="{FEE9E152-7CC5-4186-B4FE-1F135B1D27AF}" type="pres">
      <dgm:prSet presAssocID="{F587F557-0055-4E7F-9C96-FF1F9FC6A8FF}" presName="gear1srcNode" presStyleLbl="node1" presStyleIdx="0" presStyleCnt="3"/>
      <dgm:spPr/>
    </dgm:pt>
    <dgm:pt modelId="{2C286A5C-20B1-4964-A5FD-2BF674BD74EF}" type="pres">
      <dgm:prSet presAssocID="{F587F557-0055-4E7F-9C96-FF1F9FC6A8FF}" presName="gear1dstNode" presStyleLbl="node1" presStyleIdx="0" presStyleCnt="3"/>
      <dgm:spPr/>
    </dgm:pt>
    <dgm:pt modelId="{B0D10E28-A5E6-4CE4-B201-29F44B486145}" type="pres">
      <dgm:prSet presAssocID="{C49EBED7-C13A-4311-A795-32D0CDA0BAA3}" presName="gear2" presStyleLbl="node1" presStyleIdx="1" presStyleCnt="3">
        <dgm:presLayoutVars>
          <dgm:chMax val="1"/>
          <dgm:bulletEnabled val="1"/>
        </dgm:presLayoutVars>
      </dgm:prSet>
      <dgm:spPr/>
    </dgm:pt>
    <dgm:pt modelId="{1149A9DD-B7D4-4F2F-A315-1B66A48336B2}" type="pres">
      <dgm:prSet presAssocID="{C49EBED7-C13A-4311-A795-32D0CDA0BAA3}" presName="gear2srcNode" presStyleLbl="node1" presStyleIdx="1" presStyleCnt="3"/>
      <dgm:spPr/>
    </dgm:pt>
    <dgm:pt modelId="{B0656AB5-8095-4444-9E5E-C95450643384}" type="pres">
      <dgm:prSet presAssocID="{C49EBED7-C13A-4311-A795-32D0CDA0BAA3}" presName="gear2dstNode" presStyleLbl="node1" presStyleIdx="1" presStyleCnt="3"/>
      <dgm:spPr/>
    </dgm:pt>
    <dgm:pt modelId="{AFAD353D-C9CE-4394-ABAC-4AA5DA4AE185}" type="pres">
      <dgm:prSet presAssocID="{064F18D9-B579-4C57-8007-CD5BCC4D1C69}" presName="gear3" presStyleLbl="node1" presStyleIdx="2" presStyleCnt="3"/>
      <dgm:spPr/>
    </dgm:pt>
    <dgm:pt modelId="{78BEAB66-E38B-47B5-A630-5079494DD2A7}" type="pres">
      <dgm:prSet presAssocID="{064F18D9-B579-4C57-8007-CD5BCC4D1C69}" presName="gear3tx" presStyleLbl="node1" presStyleIdx="2" presStyleCnt="3">
        <dgm:presLayoutVars>
          <dgm:chMax val="1"/>
          <dgm:bulletEnabled val="1"/>
        </dgm:presLayoutVars>
      </dgm:prSet>
      <dgm:spPr/>
    </dgm:pt>
    <dgm:pt modelId="{B239C29E-9F86-4D35-97D2-42A7A6FB6B08}" type="pres">
      <dgm:prSet presAssocID="{064F18D9-B579-4C57-8007-CD5BCC4D1C69}" presName="gear3srcNode" presStyleLbl="node1" presStyleIdx="2" presStyleCnt="3"/>
      <dgm:spPr/>
    </dgm:pt>
    <dgm:pt modelId="{F186EF13-13AF-4C9D-B697-162AB4B0C682}" type="pres">
      <dgm:prSet presAssocID="{064F18D9-B579-4C57-8007-CD5BCC4D1C69}" presName="gear3dstNode" presStyleLbl="node1" presStyleIdx="2" presStyleCnt="3"/>
      <dgm:spPr/>
    </dgm:pt>
    <dgm:pt modelId="{85F9084A-4588-488F-B72D-4A363FB1D0D0}" type="pres">
      <dgm:prSet presAssocID="{15DE0F95-88DB-4686-8C08-24E1D0A95D85}" presName="connector1" presStyleLbl="sibTrans2D1" presStyleIdx="0" presStyleCnt="3"/>
      <dgm:spPr/>
    </dgm:pt>
    <dgm:pt modelId="{C231364B-1410-4286-8E59-C709566D541F}" type="pres">
      <dgm:prSet presAssocID="{2BF1879F-F022-4008-B267-7B68AEC4D32A}" presName="connector2" presStyleLbl="sibTrans2D1" presStyleIdx="1" presStyleCnt="3"/>
      <dgm:spPr/>
    </dgm:pt>
    <dgm:pt modelId="{3DBB7765-65C4-46E4-A77B-6781D63F7B17}" type="pres">
      <dgm:prSet presAssocID="{F0A9E10A-EA90-4D0F-9160-8F37F97055A6}" presName="connector3" presStyleLbl="sibTrans2D1" presStyleIdx="2" presStyleCnt="3"/>
      <dgm:spPr/>
    </dgm:pt>
  </dgm:ptLst>
  <dgm:cxnLst>
    <dgm:cxn modelId="{9B782A20-08C8-4B44-937E-D13857E87A90}" type="presOf" srcId="{2BF1879F-F022-4008-B267-7B68AEC4D32A}" destId="{C231364B-1410-4286-8E59-C709566D541F}" srcOrd="0" destOrd="0" presId="urn:microsoft.com/office/officeart/2005/8/layout/gear1"/>
    <dgm:cxn modelId="{71AC2535-D43D-42A7-97A4-CD03F56052BB}" type="presOf" srcId="{F587F557-0055-4E7F-9C96-FF1F9FC6A8FF}" destId="{D5C4B054-BF58-4295-BA6B-AE7B9F04AA89}" srcOrd="0" destOrd="0" presId="urn:microsoft.com/office/officeart/2005/8/layout/gear1"/>
    <dgm:cxn modelId="{BF8E5068-C5EF-41B9-8E88-A9F8183B5A6D}" type="presOf" srcId="{F587F557-0055-4E7F-9C96-FF1F9FC6A8FF}" destId="{FEE9E152-7CC5-4186-B4FE-1F135B1D27AF}" srcOrd="1" destOrd="0" presId="urn:microsoft.com/office/officeart/2005/8/layout/gear1"/>
    <dgm:cxn modelId="{5675A76A-FF54-48FA-B9B6-3CA9BFE0FF01}" type="presOf" srcId="{754B61A6-6EE8-4A90-B643-29908C32E1F3}" destId="{D959EBF5-BB03-407C-AC5D-8B87AE0E9488}" srcOrd="0" destOrd="0" presId="urn:microsoft.com/office/officeart/2005/8/layout/gear1"/>
    <dgm:cxn modelId="{195F654F-DC06-4648-A2EB-5A5FD167404B}" srcId="{754B61A6-6EE8-4A90-B643-29908C32E1F3}" destId="{C49EBED7-C13A-4311-A795-32D0CDA0BAA3}" srcOrd="1" destOrd="0" parTransId="{CC6E9115-7B2A-4AD0-8F34-7F466A9738FE}" sibTransId="{2BF1879F-F022-4008-B267-7B68AEC4D32A}"/>
    <dgm:cxn modelId="{03416D8F-7FBD-4604-AC49-8F8F6833FF8D}" type="presOf" srcId="{064F18D9-B579-4C57-8007-CD5BCC4D1C69}" destId="{B239C29E-9F86-4D35-97D2-42A7A6FB6B08}" srcOrd="2" destOrd="0" presId="urn:microsoft.com/office/officeart/2005/8/layout/gear1"/>
    <dgm:cxn modelId="{2C9F0694-D361-4A15-9DCD-1FE9EB3D4C3A}" type="presOf" srcId="{C49EBED7-C13A-4311-A795-32D0CDA0BAA3}" destId="{B0D10E28-A5E6-4CE4-B201-29F44B486145}" srcOrd="0" destOrd="0" presId="urn:microsoft.com/office/officeart/2005/8/layout/gear1"/>
    <dgm:cxn modelId="{57554594-9228-4607-8230-E66449FFFF97}" srcId="{754B61A6-6EE8-4A90-B643-29908C32E1F3}" destId="{064F18D9-B579-4C57-8007-CD5BCC4D1C69}" srcOrd="2" destOrd="0" parTransId="{B33858F4-E5CE-41DE-8A61-9E2AE5785049}" sibTransId="{F0A9E10A-EA90-4D0F-9160-8F37F97055A6}"/>
    <dgm:cxn modelId="{E8CBE99A-B5AD-44E8-87FB-B5379ED0382E}" type="presOf" srcId="{064F18D9-B579-4C57-8007-CD5BCC4D1C69}" destId="{AFAD353D-C9CE-4394-ABAC-4AA5DA4AE185}" srcOrd="0" destOrd="0" presId="urn:microsoft.com/office/officeart/2005/8/layout/gear1"/>
    <dgm:cxn modelId="{AF6F12B7-A680-4083-A6F6-0D9C39D857A9}" type="presOf" srcId="{064F18D9-B579-4C57-8007-CD5BCC4D1C69}" destId="{F186EF13-13AF-4C9D-B697-162AB4B0C682}" srcOrd="3" destOrd="0" presId="urn:microsoft.com/office/officeart/2005/8/layout/gear1"/>
    <dgm:cxn modelId="{55E125B8-BC8F-427F-96EF-79F73677D695}" type="presOf" srcId="{F0A9E10A-EA90-4D0F-9160-8F37F97055A6}" destId="{3DBB7765-65C4-46E4-A77B-6781D63F7B17}" srcOrd="0" destOrd="0" presId="urn:microsoft.com/office/officeart/2005/8/layout/gear1"/>
    <dgm:cxn modelId="{E144AABD-2706-4BAD-B6C1-EEEAA0565C5F}" type="presOf" srcId="{15DE0F95-88DB-4686-8C08-24E1D0A95D85}" destId="{85F9084A-4588-488F-B72D-4A363FB1D0D0}" srcOrd="0" destOrd="0" presId="urn:microsoft.com/office/officeart/2005/8/layout/gear1"/>
    <dgm:cxn modelId="{E211E0BE-3FD7-4DF8-A79C-CD83B1AA5C3F}" type="presOf" srcId="{F587F557-0055-4E7F-9C96-FF1F9FC6A8FF}" destId="{2C286A5C-20B1-4964-A5FD-2BF674BD74EF}" srcOrd="2" destOrd="0" presId="urn:microsoft.com/office/officeart/2005/8/layout/gear1"/>
    <dgm:cxn modelId="{C3C2F9BE-CB1C-482C-8D58-A4EC759E12C2}" type="presOf" srcId="{C49EBED7-C13A-4311-A795-32D0CDA0BAA3}" destId="{1149A9DD-B7D4-4F2F-A315-1B66A48336B2}" srcOrd="1" destOrd="0" presId="urn:microsoft.com/office/officeart/2005/8/layout/gear1"/>
    <dgm:cxn modelId="{6DFC9BC7-1B21-40B8-9954-19D6889FBEA8}" type="presOf" srcId="{C49EBED7-C13A-4311-A795-32D0CDA0BAA3}" destId="{B0656AB5-8095-4444-9E5E-C95450643384}" srcOrd="2" destOrd="0" presId="urn:microsoft.com/office/officeart/2005/8/layout/gear1"/>
    <dgm:cxn modelId="{CF8D75CF-7746-4D71-8F72-4FF28A40682A}" srcId="{754B61A6-6EE8-4A90-B643-29908C32E1F3}" destId="{F587F557-0055-4E7F-9C96-FF1F9FC6A8FF}" srcOrd="0" destOrd="0" parTransId="{25C80ECF-A117-44E4-B4EE-3D5FB03317F7}" sibTransId="{15DE0F95-88DB-4686-8C08-24E1D0A95D85}"/>
    <dgm:cxn modelId="{1C9631FA-B53B-47A9-AFC9-891B8C7F091F}" type="presOf" srcId="{064F18D9-B579-4C57-8007-CD5BCC4D1C69}" destId="{78BEAB66-E38B-47B5-A630-5079494DD2A7}" srcOrd="1" destOrd="0" presId="urn:microsoft.com/office/officeart/2005/8/layout/gear1"/>
    <dgm:cxn modelId="{73CD74FD-4F6E-4BD3-8A0A-0673BE8EB114}" type="presParOf" srcId="{D959EBF5-BB03-407C-AC5D-8B87AE0E9488}" destId="{D5C4B054-BF58-4295-BA6B-AE7B9F04AA89}" srcOrd="0" destOrd="0" presId="urn:microsoft.com/office/officeart/2005/8/layout/gear1"/>
    <dgm:cxn modelId="{E469689D-1B56-43EB-81E9-7BC51D3098EC}" type="presParOf" srcId="{D959EBF5-BB03-407C-AC5D-8B87AE0E9488}" destId="{FEE9E152-7CC5-4186-B4FE-1F135B1D27AF}" srcOrd="1" destOrd="0" presId="urn:microsoft.com/office/officeart/2005/8/layout/gear1"/>
    <dgm:cxn modelId="{BFF7AE66-EBF0-4E48-B343-73AECF4592D0}" type="presParOf" srcId="{D959EBF5-BB03-407C-AC5D-8B87AE0E9488}" destId="{2C286A5C-20B1-4964-A5FD-2BF674BD74EF}" srcOrd="2" destOrd="0" presId="urn:microsoft.com/office/officeart/2005/8/layout/gear1"/>
    <dgm:cxn modelId="{D8E44193-3D11-4E70-9B86-97F3FDA742EE}" type="presParOf" srcId="{D959EBF5-BB03-407C-AC5D-8B87AE0E9488}" destId="{B0D10E28-A5E6-4CE4-B201-29F44B486145}" srcOrd="3" destOrd="0" presId="urn:microsoft.com/office/officeart/2005/8/layout/gear1"/>
    <dgm:cxn modelId="{065D76B0-FC36-494B-89AA-E6827DE43CE2}" type="presParOf" srcId="{D959EBF5-BB03-407C-AC5D-8B87AE0E9488}" destId="{1149A9DD-B7D4-4F2F-A315-1B66A48336B2}" srcOrd="4" destOrd="0" presId="urn:microsoft.com/office/officeart/2005/8/layout/gear1"/>
    <dgm:cxn modelId="{812C51D8-18D1-46DD-A2FC-B56472932B15}" type="presParOf" srcId="{D959EBF5-BB03-407C-AC5D-8B87AE0E9488}" destId="{B0656AB5-8095-4444-9E5E-C95450643384}" srcOrd="5" destOrd="0" presId="urn:microsoft.com/office/officeart/2005/8/layout/gear1"/>
    <dgm:cxn modelId="{775A3A15-BAC2-472D-9740-470F6B114555}" type="presParOf" srcId="{D959EBF5-BB03-407C-AC5D-8B87AE0E9488}" destId="{AFAD353D-C9CE-4394-ABAC-4AA5DA4AE185}" srcOrd="6" destOrd="0" presId="urn:microsoft.com/office/officeart/2005/8/layout/gear1"/>
    <dgm:cxn modelId="{5B594D11-FF32-4077-99E3-A9C6518817D9}" type="presParOf" srcId="{D959EBF5-BB03-407C-AC5D-8B87AE0E9488}" destId="{78BEAB66-E38B-47B5-A630-5079494DD2A7}" srcOrd="7" destOrd="0" presId="urn:microsoft.com/office/officeart/2005/8/layout/gear1"/>
    <dgm:cxn modelId="{1DF72871-C758-40D4-AFE4-DA066A962F49}" type="presParOf" srcId="{D959EBF5-BB03-407C-AC5D-8B87AE0E9488}" destId="{B239C29E-9F86-4D35-97D2-42A7A6FB6B08}" srcOrd="8" destOrd="0" presId="urn:microsoft.com/office/officeart/2005/8/layout/gear1"/>
    <dgm:cxn modelId="{18861ED8-64F3-4793-9F55-3E23DFAF7B0F}" type="presParOf" srcId="{D959EBF5-BB03-407C-AC5D-8B87AE0E9488}" destId="{F186EF13-13AF-4C9D-B697-162AB4B0C682}" srcOrd="9" destOrd="0" presId="urn:microsoft.com/office/officeart/2005/8/layout/gear1"/>
    <dgm:cxn modelId="{909B871C-43AD-4D5C-9082-2F944A85828A}" type="presParOf" srcId="{D959EBF5-BB03-407C-AC5D-8B87AE0E9488}" destId="{85F9084A-4588-488F-B72D-4A363FB1D0D0}" srcOrd="10" destOrd="0" presId="urn:microsoft.com/office/officeart/2005/8/layout/gear1"/>
    <dgm:cxn modelId="{F7E1DC45-DE5B-41DB-B73B-6FF0AA601250}" type="presParOf" srcId="{D959EBF5-BB03-407C-AC5D-8B87AE0E9488}" destId="{C231364B-1410-4286-8E59-C709566D541F}" srcOrd="11" destOrd="0" presId="urn:microsoft.com/office/officeart/2005/8/layout/gear1"/>
    <dgm:cxn modelId="{01A96DD8-D939-4E96-BEDE-7CDCDB308855}" type="presParOf" srcId="{D959EBF5-BB03-407C-AC5D-8B87AE0E9488}" destId="{3DBB7765-65C4-46E4-A77B-6781D63F7B17}"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5F8064-DD07-4BDA-9862-95916F4E6F1D}" type="doc">
      <dgm:prSet loTypeId="urn:microsoft.com/office/officeart/2005/8/layout/arrow4" loCatId="process" qsTypeId="urn:microsoft.com/office/officeart/2005/8/quickstyle/3d2#1" qsCatId="3D" csTypeId="urn:microsoft.com/office/officeart/2005/8/colors/colorful1#1" csCatId="colorful" phldr="1"/>
      <dgm:spPr/>
      <dgm:t>
        <a:bodyPr/>
        <a:lstStyle/>
        <a:p>
          <a:endParaRPr lang="fr-FR"/>
        </a:p>
      </dgm:t>
    </dgm:pt>
    <dgm:pt modelId="{FE4A0B3D-5045-401F-A960-1AF50158881E}">
      <dgm:prSet phldrT="[Texte]" custT="1"/>
      <dgm:spPr/>
      <dgm:t>
        <a:bodyPr/>
        <a:lstStyle/>
        <a:p>
          <a:r>
            <a:rPr lang="fr-FR" sz="2000" dirty="0">
              <a:latin typeface="Times New Roman" pitchFamily="18" charset="0"/>
              <a:cs typeface="Times New Roman" pitchFamily="18" charset="0"/>
            </a:rPr>
            <a:t>  - Léger encombrement transitoire au moment de l'évolution des incisives permanentes.</a:t>
          </a:r>
        </a:p>
        <a:p>
          <a:r>
            <a:rPr lang="fr-FR" sz="2000" dirty="0">
              <a:latin typeface="Times New Roman" pitchFamily="18" charset="0"/>
              <a:cs typeface="Times New Roman" pitchFamily="18" charset="0"/>
            </a:rPr>
            <a:t>  - Age dentaire normal et </a:t>
          </a:r>
          <a:r>
            <a:rPr lang="fr-FR" sz="2000" dirty="0" err="1">
              <a:latin typeface="Times New Roman" pitchFamily="18" charset="0"/>
              <a:cs typeface="Times New Roman" pitchFamily="18" charset="0"/>
            </a:rPr>
            <a:t>age</a:t>
          </a:r>
          <a:r>
            <a:rPr lang="fr-FR" sz="2000" dirty="0">
              <a:latin typeface="Times New Roman" pitchFamily="18" charset="0"/>
              <a:cs typeface="Times New Roman" pitchFamily="18" charset="0"/>
            </a:rPr>
            <a:t> osseux retardé.</a:t>
          </a:r>
        </a:p>
        <a:p>
          <a:r>
            <a:rPr lang="fr-FR" sz="2000" dirty="0">
              <a:latin typeface="Times New Roman" pitchFamily="18" charset="0"/>
              <a:cs typeface="Times New Roman" pitchFamily="18" charset="0"/>
            </a:rPr>
            <a:t>  - Élimination tardive de certaines dents temporaires</a:t>
          </a:r>
          <a:endParaRPr lang="fr-FR" sz="2000" dirty="0"/>
        </a:p>
      </dgm:t>
    </dgm:pt>
    <dgm:pt modelId="{2EE93F63-8FD3-443C-8827-9EAEE8EEDD52}" type="parTrans" cxnId="{41EBCA1D-3BFF-473E-A28B-058F28C17617}">
      <dgm:prSet/>
      <dgm:spPr/>
      <dgm:t>
        <a:bodyPr/>
        <a:lstStyle/>
        <a:p>
          <a:endParaRPr lang="fr-FR"/>
        </a:p>
      </dgm:t>
    </dgm:pt>
    <dgm:pt modelId="{70CFB011-E24C-4C6E-8CE7-C2071C4E1F6E}" type="sibTrans" cxnId="{41EBCA1D-3BFF-473E-A28B-058F28C17617}">
      <dgm:prSet/>
      <dgm:spPr/>
      <dgm:t>
        <a:bodyPr/>
        <a:lstStyle/>
        <a:p>
          <a:endParaRPr lang="fr-FR"/>
        </a:p>
      </dgm:t>
    </dgm:pt>
    <dgm:pt modelId="{3D8CF2F7-264D-487C-8189-8654F2C2C128}">
      <dgm:prSet phldrT="[Texte]" phldr="1"/>
      <dgm:spPr/>
      <dgm:t>
        <a:bodyPr/>
        <a:lstStyle/>
        <a:p>
          <a:endParaRPr lang="fr-FR" dirty="0"/>
        </a:p>
      </dgm:t>
    </dgm:pt>
    <dgm:pt modelId="{BC25BC37-477E-49CD-9DAF-A4A55E3C2A9A}" type="parTrans" cxnId="{9F376CA3-56CC-4CEB-B6EF-456C8FDC2083}">
      <dgm:prSet/>
      <dgm:spPr/>
      <dgm:t>
        <a:bodyPr/>
        <a:lstStyle/>
        <a:p>
          <a:endParaRPr lang="fr-FR"/>
        </a:p>
      </dgm:t>
    </dgm:pt>
    <dgm:pt modelId="{017CA48D-1742-43E8-A7EA-29178725AD35}" type="sibTrans" cxnId="{9F376CA3-56CC-4CEB-B6EF-456C8FDC2083}">
      <dgm:prSet/>
      <dgm:spPr/>
      <dgm:t>
        <a:bodyPr/>
        <a:lstStyle/>
        <a:p>
          <a:endParaRPr lang="fr-FR"/>
        </a:p>
      </dgm:t>
    </dgm:pt>
    <dgm:pt modelId="{8CB28885-5F6C-4BB5-9640-945C871D8C3E}">
      <dgm:prSet custT="1"/>
      <dgm:spPr/>
      <dgm:t>
        <a:bodyPr/>
        <a:lstStyle/>
        <a:p>
          <a:r>
            <a:rPr lang="fr-FR" sz="3200" dirty="0">
              <a:latin typeface="Times New Roman" pitchFamily="18" charset="0"/>
              <a:cs typeface="Times New Roman" pitchFamily="18" charset="0"/>
            </a:rPr>
            <a:t>Encombrement secondaire puis tertiaire </a:t>
          </a:r>
          <a:endParaRPr lang="fr-FR" sz="3200" dirty="0"/>
        </a:p>
      </dgm:t>
    </dgm:pt>
    <dgm:pt modelId="{C99F5DF8-D150-43A9-8E60-46946082EFAF}" type="parTrans" cxnId="{EFB4BD3A-6AEA-4A17-B399-73B3EE5778C8}">
      <dgm:prSet/>
      <dgm:spPr/>
      <dgm:t>
        <a:bodyPr/>
        <a:lstStyle/>
        <a:p>
          <a:endParaRPr lang="fr-FR"/>
        </a:p>
      </dgm:t>
    </dgm:pt>
    <dgm:pt modelId="{1A3ED76C-3605-4EC4-9AB5-0E5088426183}" type="sibTrans" cxnId="{EFB4BD3A-6AEA-4A17-B399-73B3EE5778C8}">
      <dgm:prSet/>
      <dgm:spPr/>
      <dgm:t>
        <a:bodyPr/>
        <a:lstStyle/>
        <a:p>
          <a:endParaRPr lang="fr-FR"/>
        </a:p>
      </dgm:t>
    </dgm:pt>
    <dgm:pt modelId="{04FAFDC0-DC5D-46F7-9BDF-689E609FB35D}" type="pres">
      <dgm:prSet presAssocID="{3C5F8064-DD07-4BDA-9862-95916F4E6F1D}" presName="compositeShape" presStyleCnt="0">
        <dgm:presLayoutVars>
          <dgm:chMax val="2"/>
          <dgm:dir/>
          <dgm:resizeHandles val="exact"/>
        </dgm:presLayoutVars>
      </dgm:prSet>
      <dgm:spPr/>
    </dgm:pt>
    <dgm:pt modelId="{225285E5-8EEB-425E-B09C-7F7555B63D93}" type="pres">
      <dgm:prSet presAssocID="{FE4A0B3D-5045-401F-A960-1AF50158881E}" presName="upArrow" presStyleLbl="node1" presStyleIdx="0" presStyleCnt="2"/>
      <dgm:spPr/>
    </dgm:pt>
    <dgm:pt modelId="{5A47B2C5-2877-49E0-A07E-9453E9F76712}" type="pres">
      <dgm:prSet presAssocID="{FE4A0B3D-5045-401F-A960-1AF50158881E}" presName="upArrowText" presStyleLbl="revTx" presStyleIdx="0" presStyleCnt="2" custScaleX="119186" custLinFactNeighborX="4020" custLinFactNeighborY="1627">
        <dgm:presLayoutVars>
          <dgm:chMax val="0"/>
          <dgm:bulletEnabled val="1"/>
        </dgm:presLayoutVars>
      </dgm:prSet>
      <dgm:spPr/>
    </dgm:pt>
    <dgm:pt modelId="{72C8B9CE-81FA-4BA6-AA3A-66039076B1BC}" type="pres">
      <dgm:prSet presAssocID="{8CB28885-5F6C-4BB5-9640-945C871D8C3E}" presName="downArrow" presStyleLbl="node1" presStyleIdx="1" presStyleCnt="2"/>
      <dgm:spPr/>
    </dgm:pt>
    <dgm:pt modelId="{BD4411BA-DADB-4229-BD07-98851B3BB653}" type="pres">
      <dgm:prSet presAssocID="{8CB28885-5F6C-4BB5-9640-945C871D8C3E}" presName="downArrowText" presStyleLbl="revTx" presStyleIdx="1" presStyleCnt="2">
        <dgm:presLayoutVars>
          <dgm:chMax val="0"/>
          <dgm:bulletEnabled val="1"/>
        </dgm:presLayoutVars>
      </dgm:prSet>
      <dgm:spPr/>
    </dgm:pt>
  </dgm:ptLst>
  <dgm:cxnLst>
    <dgm:cxn modelId="{41EBCA1D-3BFF-473E-A28B-058F28C17617}" srcId="{3C5F8064-DD07-4BDA-9862-95916F4E6F1D}" destId="{FE4A0B3D-5045-401F-A960-1AF50158881E}" srcOrd="0" destOrd="0" parTransId="{2EE93F63-8FD3-443C-8827-9EAEE8EEDD52}" sibTransId="{70CFB011-E24C-4C6E-8CE7-C2071C4E1F6E}"/>
    <dgm:cxn modelId="{EFB4BD3A-6AEA-4A17-B399-73B3EE5778C8}" srcId="{3C5F8064-DD07-4BDA-9862-95916F4E6F1D}" destId="{8CB28885-5F6C-4BB5-9640-945C871D8C3E}" srcOrd="1" destOrd="0" parTransId="{C99F5DF8-D150-43A9-8E60-46946082EFAF}" sibTransId="{1A3ED76C-3605-4EC4-9AB5-0E5088426183}"/>
    <dgm:cxn modelId="{8D9BEA55-86B5-4C7A-BE42-E4FB8D0675B7}" type="presOf" srcId="{3C5F8064-DD07-4BDA-9862-95916F4E6F1D}" destId="{04FAFDC0-DC5D-46F7-9BDF-689E609FB35D}" srcOrd="0" destOrd="0" presId="urn:microsoft.com/office/officeart/2005/8/layout/arrow4"/>
    <dgm:cxn modelId="{9F376CA3-56CC-4CEB-B6EF-456C8FDC2083}" srcId="{3C5F8064-DD07-4BDA-9862-95916F4E6F1D}" destId="{3D8CF2F7-264D-487C-8189-8654F2C2C128}" srcOrd="2" destOrd="0" parTransId="{BC25BC37-477E-49CD-9DAF-A4A55E3C2A9A}" sibTransId="{017CA48D-1742-43E8-A7EA-29178725AD35}"/>
    <dgm:cxn modelId="{6758D5EA-07FE-4B14-B2E2-CD90531B57FB}" type="presOf" srcId="{8CB28885-5F6C-4BB5-9640-945C871D8C3E}" destId="{BD4411BA-DADB-4229-BD07-98851B3BB653}" srcOrd="0" destOrd="0" presId="urn:microsoft.com/office/officeart/2005/8/layout/arrow4"/>
    <dgm:cxn modelId="{ACF2ABF6-430F-49FC-A81B-1174E8016FDC}" type="presOf" srcId="{FE4A0B3D-5045-401F-A960-1AF50158881E}" destId="{5A47B2C5-2877-49E0-A07E-9453E9F76712}" srcOrd="0" destOrd="0" presId="urn:microsoft.com/office/officeart/2005/8/layout/arrow4"/>
    <dgm:cxn modelId="{CF4FBD19-906F-4611-838F-9CA65E30A157}" type="presParOf" srcId="{04FAFDC0-DC5D-46F7-9BDF-689E609FB35D}" destId="{225285E5-8EEB-425E-B09C-7F7555B63D93}" srcOrd="0" destOrd="0" presId="urn:microsoft.com/office/officeart/2005/8/layout/arrow4"/>
    <dgm:cxn modelId="{519D941A-065C-49CD-A227-C6AB045C8F77}" type="presParOf" srcId="{04FAFDC0-DC5D-46F7-9BDF-689E609FB35D}" destId="{5A47B2C5-2877-49E0-A07E-9453E9F76712}" srcOrd="1" destOrd="0" presId="urn:microsoft.com/office/officeart/2005/8/layout/arrow4"/>
    <dgm:cxn modelId="{5915E142-A2CD-4C23-91B1-6AA813503681}" type="presParOf" srcId="{04FAFDC0-DC5D-46F7-9BDF-689E609FB35D}" destId="{72C8B9CE-81FA-4BA6-AA3A-66039076B1BC}" srcOrd="2" destOrd="0" presId="urn:microsoft.com/office/officeart/2005/8/layout/arrow4"/>
    <dgm:cxn modelId="{D84A3C15-5341-4F57-BB83-60940D053627}" type="presParOf" srcId="{04FAFDC0-DC5D-46F7-9BDF-689E609FB35D}" destId="{BD4411BA-DADB-4229-BD07-98851B3BB653}"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14F94-7E39-4530-81AB-6DEBFDE830D3}">
      <dsp:nvSpPr>
        <dsp:cNvPr id="0" name=""/>
        <dsp:cNvSpPr/>
      </dsp:nvSpPr>
      <dsp:spPr>
        <a:xfrm>
          <a:off x="0" y="735855"/>
          <a:ext cx="6480720" cy="2592288"/>
        </a:xfrm>
        <a:prstGeom prst="leftRightRibbon">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5BD9C1-4A53-447A-8E3D-3156D44F45AE}">
      <dsp:nvSpPr>
        <dsp:cNvPr id="0" name=""/>
        <dsp:cNvSpPr/>
      </dsp:nvSpPr>
      <dsp:spPr>
        <a:xfrm>
          <a:off x="777686" y="1189506"/>
          <a:ext cx="2138637" cy="1270221"/>
        </a:xfrm>
        <a:prstGeom prst="rect">
          <a:avLst/>
        </a:prstGeom>
        <a:noFill/>
        <a:ln w="48000" cap="flat" cmpd="thickThin"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DDM par </a:t>
          </a:r>
          <a:r>
            <a:rPr lang="fr-FR" sz="3600" kern="1200" dirty="0" err="1"/>
            <a:t>macrodontie</a:t>
          </a:r>
          <a:endParaRPr lang="fr-FR" sz="3600" kern="1200" dirty="0"/>
        </a:p>
      </dsp:txBody>
      <dsp:txXfrm>
        <a:off x="777686" y="1189506"/>
        <a:ext cx="2138637" cy="1270221"/>
      </dsp:txXfrm>
    </dsp:sp>
    <dsp:sp modelId="{05309C55-9C39-41EA-B0E8-D60697883480}">
      <dsp:nvSpPr>
        <dsp:cNvPr id="0" name=""/>
        <dsp:cNvSpPr/>
      </dsp:nvSpPr>
      <dsp:spPr>
        <a:xfrm>
          <a:off x="3240360" y="1604272"/>
          <a:ext cx="2527480" cy="1270221"/>
        </a:xfrm>
        <a:prstGeom prst="rect">
          <a:avLst/>
        </a:prstGeom>
        <a:noFill/>
        <a:ln w="48000" cap="flat" cmpd="thickThin"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DDM par </a:t>
          </a:r>
          <a:r>
            <a:rPr lang="fr-FR" sz="3600" kern="1200" dirty="0" err="1"/>
            <a:t>microdontie</a:t>
          </a:r>
          <a:endParaRPr lang="fr-FR" sz="3600" kern="1200" dirty="0"/>
        </a:p>
      </dsp:txBody>
      <dsp:txXfrm>
        <a:off x="3240360" y="1604272"/>
        <a:ext cx="2527480" cy="1270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86C10-D4AA-4056-86A7-83332F037E17}">
      <dsp:nvSpPr>
        <dsp:cNvPr id="0" name=""/>
        <dsp:cNvSpPr/>
      </dsp:nvSpPr>
      <dsp:spPr>
        <a:xfrm>
          <a:off x="1412088" y="50799"/>
          <a:ext cx="2438400" cy="2438400"/>
        </a:xfrm>
        <a:prstGeom prst="ellipse">
          <a:avLst/>
        </a:prstGeom>
        <a:solidFill>
          <a:schemeClr val="accent2">
            <a:shade val="80000"/>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fr-FR" sz="2700" kern="1200" dirty="0"/>
            <a:t>Antérieure</a:t>
          </a:r>
        </a:p>
      </dsp:txBody>
      <dsp:txXfrm>
        <a:off x="1737209" y="477519"/>
        <a:ext cx="1788160" cy="1097280"/>
      </dsp:txXfrm>
    </dsp:sp>
    <dsp:sp modelId="{3FD3F955-EA65-4C20-A0A2-AFD7B67F18AC}">
      <dsp:nvSpPr>
        <dsp:cNvPr id="0" name=""/>
        <dsp:cNvSpPr/>
      </dsp:nvSpPr>
      <dsp:spPr>
        <a:xfrm>
          <a:off x="2291944" y="1574800"/>
          <a:ext cx="2438400" cy="2438400"/>
        </a:xfrm>
        <a:prstGeom prst="ellipse">
          <a:avLst/>
        </a:prstGeom>
        <a:solidFill>
          <a:schemeClr val="accent2">
            <a:shade val="80000"/>
            <a:alpha val="50000"/>
            <a:hueOff val="76933"/>
            <a:satOff val="1726"/>
            <a:lumOff val="1139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fr-FR" sz="2700" kern="1200" dirty="0"/>
            <a:t>Latérale</a:t>
          </a:r>
        </a:p>
      </dsp:txBody>
      <dsp:txXfrm>
        <a:off x="3037689" y="2204720"/>
        <a:ext cx="1463040" cy="1341120"/>
      </dsp:txXfrm>
    </dsp:sp>
    <dsp:sp modelId="{C92EE9FF-00BB-4DF7-880A-9278F509BA0B}">
      <dsp:nvSpPr>
        <dsp:cNvPr id="0" name=""/>
        <dsp:cNvSpPr/>
      </dsp:nvSpPr>
      <dsp:spPr>
        <a:xfrm>
          <a:off x="532232" y="1574800"/>
          <a:ext cx="2438400" cy="2438400"/>
        </a:xfrm>
        <a:prstGeom prst="ellipse">
          <a:avLst/>
        </a:prstGeom>
        <a:solidFill>
          <a:schemeClr val="accent2">
            <a:shade val="80000"/>
            <a:alpha val="50000"/>
            <a:hueOff val="153866"/>
            <a:satOff val="3453"/>
            <a:lumOff val="2278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fr-FR" sz="2700" kern="1200" dirty="0"/>
            <a:t>Postérieure</a:t>
          </a:r>
        </a:p>
      </dsp:txBody>
      <dsp:txXfrm>
        <a:off x="761848" y="2204720"/>
        <a:ext cx="1463040" cy="1341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4B054-BF58-4295-BA6B-AE7B9F04AA89}">
      <dsp:nvSpPr>
        <dsp:cNvPr id="0" name=""/>
        <dsp:cNvSpPr/>
      </dsp:nvSpPr>
      <dsp:spPr>
        <a:xfrm>
          <a:off x="3071847" y="2182418"/>
          <a:ext cx="2667399" cy="2667399"/>
        </a:xfrm>
        <a:prstGeom prst="gear9">
          <a:avLst/>
        </a:prstGeom>
        <a:solidFill>
          <a:schemeClr val="accent2">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i="1" kern="1200" dirty="0">
              <a:effectLst/>
              <a:latin typeface="+mn-lt"/>
              <a:cs typeface="Times New Roman" pitchFamily="18" charset="0"/>
            </a:rPr>
            <a:t>L'encombrement tertiaire</a:t>
          </a:r>
          <a:endParaRPr lang="fr-FR" sz="1600" kern="1200" dirty="0">
            <a:effectLst/>
            <a:latin typeface="+mn-lt"/>
          </a:endParaRPr>
        </a:p>
      </dsp:txBody>
      <dsp:txXfrm>
        <a:off x="3608113" y="2807243"/>
        <a:ext cx="1594867" cy="1371099"/>
      </dsp:txXfrm>
    </dsp:sp>
    <dsp:sp modelId="{B0D10E28-A5E6-4CE4-B201-29F44B486145}">
      <dsp:nvSpPr>
        <dsp:cNvPr id="0" name=""/>
        <dsp:cNvSpPr/>
      </dsp:nvSpPr>
      <dsp:spPr>
        <a:xfrm>
          <a:off x="1336922" y="1551941"/>
          <a:ext cx="1939927" cy="1939927"/>
        </a:xfrm>
        <a:prstGeom prst="gear6">
          <a:avLst/>
        </a:prstGeom>
        <a:solidFill>
          <a:schemeClr val="accent2">
            <a:hueOff val="4765848"/>
            <a:satOff val="9751"/>
            <a:lumOff val="372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i="1" kern="1200" dirty="0"/>
            <a:t>L’encombrement secondaire</a:t>
          </a:r>
        </a:p>
      </dsp:txBody>
      <dsp:txXfrm>
        <a:off x="1825304" y="2043275"/>
        <a:ext cx="963163" cy="957259"/>
      </dsp:txXfrm>
    </dsp:sp>
    <dsp:sp modelId="{AFAD353D-C9CE-4394-ABAC-4AA5DA4AE185}">
      <dsp:nvSpPr>
        <dsp:cNvPr id="0" name=""/>
        <dsp:cNvSpPr/>
      </dsp:nvSpPr>
      <dsp:spPr>
        <a:xfrm rot="20700000">
          <a:off x="2423479" y="213589"/>
          <a:ext cx="1900732" cy="1900732"/>
        </a:xfrm>
        <a:prstGeom prst="gear6">
          <a:avLst/>
        </a:prstGeom>
        <a:solidFill>
          <a:schemeClr val="accent2">
            <a:hueOff val="9531695"/>
            <a:satOff val="19501"/>
            <a:lumOff val="745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i="1" kern="1200" dirty="0">
              <a:effectLst/>
              <a:latin typeface="+mn-lt"/>
              <a:cs typeface="Times New Roman" pitchFamily="18" charset="0"/>
            </a:rPr>
            <a:t>L'encombrement</a:t>
          </a:r>
          <a:r>
            <a:rPr lang="fr-FR" sz="1600" b="1" i="1" kern="1200" dirty="0">
              <a:effectLst>
                <a:outerShdw blurRad="38100" dist="38100" dir="2700000" algn="tl">
                  <a:srgbClr val="FFFFFF"/>
                </a:outerShdw>
              </a:effectLst>
              <a:latin typeface="+mn-lt"/>
              <a:cs typeface="Times New Roman" pitchFamily="18" charset="0"/>
            </a:rPr>
            <a:t> </a:t>
          </a:r>
          <a:r>
            <a:rPr lang="fr-FR" sz="1600" b="1" i="1" kern="1200" dirty="0">
              <a:effectLst/>
              <a:latin typeface="+mn-lt"/>
              <a:cs typeface="Times New Roman" pitchFamily="18" charset="0"/>
            </a:rPr>
            <a:t>primaire</a:t>
          </a:r>
          <a:r>
            <a:rPr lang="fr-FR" sz="1600" b="1" i="1" kern="1200" dirty="0">
              <a:effectLst>
                <a:outerShdw blurRad="38100" dist="38100" dir="2700000" algn="tl">
                  <a:srgbClr val="FFFFFF"/>
                </a:outerShdw>
              </a:effectLst>
              <a:latin typeface="+mn-lt"/>
              <a:cs typeface="Times New Roman" pitchFamily="18" charset="0"/>
            </a:rPr>
            <a:t> </a:t>
          </a:r>
          <a:endParaRPr lang="fr-FR" sz="1600" kern="1200" dirty="0">
            <a:latin typeface="+mn-lt"/>
          </a:endParaRPr>
        </a:p>
      </dsp:txBody>
      <dsp:txXfrm rot="-20700000">
        <a:off x="2840365" y="630476"/>
        <a:ext cx="1066959" cy="1066959"/>
      </dsp:txXfrm>
    </dsp:sp>
    <dsp:sp modelId="{85F9084A-4588-488F-B72D-4A363FB1D0D0}">
      <dsp:nvSpPr>
        <dsp:cNvPr id="0" name=""/>
        <dsp:cNvSpPr/>
      </dsp:nvSpPr>
      <dsp:spPr>
        <a:xfrm>
          <a:off x="2691020" y="1775770"/>
          <a:ext cx="3414271" cy="3414271"/>
        </a:xfrm>
        <a:prstGeom prst="circularArrow">
          <a:avLst>
            <a:gd name="adj1" fmla="val 4687"/>
            <a:gd name="adj2" fmla="val 299029"/>
            <a:gd name="adj3" fmla="val 2529870"/>
            <a:gd name="adj4" fmla="val 15832065"/>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31364B-1410-4286-8E59-C709566D541F}">
      <dsp:nvSpPr>
        <dsp:cNvPr id="0" name=""/>
        <dsp:cNvSpPr/>
      </dsp:nvSpPr>
      <dsp:spPr>
        <a:xfrm>
          <a:off x="993364" y="1119896"/>
          <a:ext cx="2480681" cy="2480681"/>
        </a:xfrm>
        <a:prstGeom prst="leftCircularArrow">
          <a:avLst>
            <a:gd name="adj1" fmla="val 6452"/>
            <a:gd name="adj2" fmla="val 429999"/>
            <a:gd name="adj3" fmla="val 10489124"/>
            <a:gd name="adj4" fmla="val 14837806"/>
            <a:gd name="adj5" fmla="val 7527"/>
          </a:avLst>
        </a:prstGeom>
        <a:solidFill>
          <a:schemeClr val="accent2">
            <a:hueOff val="4765848"/>
            <a:satOff val="9751"/>
            <a:lumOff val="372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BB7765-65C4-46E4-A77B-6781D63F7B17}">
      <dsp:nvSpPr>
        <dsp:cNvPr id="0" name=""/>
        <dsp:cNvSpPr/>
      </dsp:nvSpPr>
      <dsp:spPr>
        <a:xfrm>
          <a:off x="1983820" y="-205555"/>
          <a:ext cx="2674674" cy="2674674"/>
        </a:xfrm>
        <a:prstGeom prst="circularArrow">
          <a:avLst>
            <a:gd name="adj1" fmla="val 5984"/>
            <a:gd name="adj2" fmla="val 394124"/>
            <a:gd name="adj3" fmla="val 13313824"/>
            <a:gd name="adj4" fmla="val 10508221"/>
            <a:gd name="adj5" fmla="val 6981"/>
          </a:avLst>
        </a:prstGeom>
        <a:solidFill>
          <a:schemeClr val="accent2">
            <a:hueOff val="9531695"/>
            <a:satOff val="19501"/>
            <a:lumOff val="7451"/>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285E5-8EEB-425E-B09C-7F7555B63D93}">
      <dsp:nvSpPr>
        <dsp:cNvPr id="0" name=""/>
        <dsp:cNvSpPr/>
      </dsp:nvSpPr>
      <dsp:spPr>
        <a:xfrm>
          <a:off x="77735" y="0"/>
          <a:ext cx="2600959" cy="1950720"/>
        </a:xfrm>
        <a:prstGeom prst="upArrow">
          <a:avLst/>
        </a:prstGeom>
        <a:gradFill rotWithShape="0">
          <a:gsLst>
            <a:gs pos="0">
              <a:schemeClr val="accent2">
                <a:hueOff val="0"/>
                <a:satOff val="0"/>
                <a:lumOff val="0"/>
                <a:alphaOff val="0"/>
                <a:shade val="47500"/>
                <a:satMod val="137000"/>
              </a:schemeClr>
            </a:gs>
            <a:gs pos="55000">
              <a:schemeClr val="accent2">
                <a:hueOff val="0"/>
                <a:satOff val="0"/>
                <a:lumOff val="0"/>
                <a:alphaOff val="0"/>
                <a:shade val="69000"/>
                <a:satMod val="137000"/>
              </a:schemeClr>
            </a:gs>
            <a:gs pos="100000">
              <a:schemeClr val="accent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47B2C5-2877-49E0-A07E-9453E9F76712}">
      <dsp:nvSpPr>
        <dsp:cNvPr id="0" name=""/>
        <dsp:cNvSpPr/>
      </dsp:nvSpPr>
      <dsp:spPr>
        <a:xfrm>
          <a:off x="2500333" y="31738"/>
          <a:ext cx="5483258"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fr-FR" sz="2000" kern="1200" dirty="0">
              <a:latin typeface="Times New Roman" pitchFamily="18" charset="0"/>
              <a:cs typeface="Times New Roman" pitchFamily="18" charset="0"/>
            </a:rPr>
            <a:t>  - Léger encombrement transitoire au moment de l'évolution des incisives permanentes.</a:t>
          </a:r>
        </a:p>
        <a:p>
          <a:pPr marL="0" lvl="0" indent="0" algn="l" defTabSz="889000">
            <a:lnSpc>
              <a:spcPct val="90000"/>
            </a:lnSpc>
            <a:spcBef>
              <a:spcPct val="0"/>
            </a:spcBef>
            <a:spcAft>
              <a:spcPct val="35000"/>
            </a:spcAft>
            <a:buNone/>
          </a:pPr>
          <a:r>
            <a:rPr lang="fr-FR" sz="2000" kern="1200" dirty="0">
              <a:latin typeface="Times New Roman" pitchFamily="18" charset="0"/>
              <a:cs typeface="Times New Roman" pitchFamily="18" charset="0"/>
            </a:rPr>
            <a:t>  - Age dentaire normal et </a:t>
          </a:r>
          <a:r>
            <a:rPr lang="fr-FR" sz="2000" kern="1200" dirty="0" err="1">
              <a:latin typeface="Times New Roman" pitchFamily="18" charset="0"/>
              <a:cs typeface="Times New Roman" pitchFamily="18" charset="0"/>
            </a:rPr>
            <a:t>age</a:t>
          </a:r>
          <a:r>
            <a:rPr lang="fr-FR" sz="2000" kern="1200" dirty="0">
              <a:latin typeface="Times New Roman" pitchFamily="18" charset="0"/>
              <a:cs typeface="Times New Roman" pitchFamily="18" charset="0"/>
            </a:rPr>
            <a:t> osseux retardé.</a:t>
          </a:r>
        </a:p>
        <a:p>
          <a:pPr marL="0" lvl="0" indent="0" algn="l" defTabSz="889000">
            <a:lnSpc>
              <a:spcPct val="90000"/>
            </a:lnSpc>
            <a:spcBef>
              <a:spcPct val="0"/>
            </a:spcBef>
            <a:spcAft>
              <a:spcPct val="35000"/>
            </a:spcAft>
            <a:buNone/>
          </a:pPr>
          <a:r>
            <a:rPr lang="fr-FR" sz="2000" kern="1200" dirty="0">
              <a:latin typeface="Times New Roman" pitchFamily="18" charset="0"/>
              <a:cs typeface="Times New Roman" pitchFamily="18" charset="0"/>
            </a:rPr>
            <a:t>  - Élimination tardive de certaines dents temporaires</a:t>
          </a:r>
          <a:endParaRPr lang="fr-FR" sz="2000" kern="1200" dirty="0"/>
        </a:p>
      </dsp:txBody>
      <dsp:txXfrm>
        <a:off x="2500333" y="31738"/>
        <a:ext cx="5483258" cy="1950720"/>
      </dsp:txXfrm>
    </dsp:sp>
    <dsp:sp modelId="{72C8B9CE-81FA-4BA6-AA3A-66039076B1BC}">
      <dsp:nvSpPr>
        <dsp:cNvPr id="0" name=""/>
        <dsp:cNvSpPr/>
      </dsp:nvSpPr>
      <dsp:spPr>
        <a:xfrm>
          <a:off x="858023" y="2113280"/>
          <a:ext cx="2600959" cy="1950720"/>
        </a:xfrm>
        <a:prstGeom prst="downArrow">
          <a:avLst/>
        </a:prstGeom>
        <a:gradFill rotWithShape="0">
          <a:gsLst>
            <a:gs pos="0">
              <a:schemeClr val="accent3">
                <a:hueOff val="0"/>
                <a:satOff val="0"/>
                <a:lumOff val="0"/>
                <a:alphaOff val="0"/>
                <a:shade val="47500"/>
                <a:satMod val="137000"/>
              </a:schemeClr>
            </a:gs>
            <a:gs pos="55000">
              <a:schemeClr val="accent3">
                <a:hueOff val="0"/>
                <a:satOff val="0"/>
                <a:lumOff val="0"/>
                <a:alphaOff val="0"/>
                <a:shade val="69000"/>
                <a:satMod val="137000"/>
              </a:schemeClr>
            </a:gs>
            <a:gs pos="100000">
              <a:schemeClr val="accent3">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D4411BA-DADB-4229-BD07-98851B3BB653}">
      <dsp:nvSpPr>
        <dsp:cNvPr id="0" name=""/>
        <dsp:cNvSpPr/>
      </dsp:nvSpPr>
      <dsp:spPr>
        <a:xfrm>
          <a:off x="3537012" y="2113280"/>
          <a:ext cx="4600589"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marL="0" lvl="0" indent="0" algn="l" defTabSz="1422400">
            <a:lnSpc>
              <a:spcPct val="90000"/>
            </a:lnSpc>
            <a:spcBef>
              <a:spcPct val="0"/>
            </a:spcBef>
            <a:spcAft>
              <a:spcPct val="35000"/>
            </a:spcAft>
            <a:buNone/>
          </a:pPr>
          <a:r>
            <a:rPr lang="fr-FR" sz="3200" kern="1200" dirty="0">
              <a:latin typeface="Times New Roman" pitchFamily="18" charset="0"/>
              <a:cs typeface="Times New Roman" pitchFamily="18" charset="0"/>
            </a:rPr>
            <a:t>Encombrement secondaire puis tertiaire </a:t>
          </a:r>
          <a:endParaRPr lang="fr-FR" sz="3200" kern="1200" dirty="0"/>
        </a:p>
      </dsp:txBody>
      <dsp:txXfrm>
        <a:off x="3537012" y="2113280"/>
        <a:ext cx="4600589" cy="1950720"/>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6F09CC-2302-47DA-B0DF-257F070D75FB}" type="datetimeFigureOut">
              <a:rPr lang="fr-FR" smtClean="0"/>
              <a:pPr/>
              <a:t>28/03/2025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B94EB3-D36C-4F5D-AED7-53660B407799}" type="slidenum">
              <a:rPr lang="fr-FR" smtClean="0"/>
              <a:pPr/>
              <a:t>‹N°›</a:t>
            </a:fld>
            <a:endParaRPr lang="fr-FR"/>
          </a:p>
        </p:txBody>
      </p:sp>
    </p:spTree>
    <p:extLst>
      <p:ext uri="{BB962C8B-B14F-4D97-AF65-F5344CB8AC3E}">
        <p14:creationId xmlns:p14="http://schemas.microsoft.com/office/powerpoint/2010/main" val="118960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413742-0F39-47A5-AEF5-1F531D75DAEA}" type="slidenum">
              <a:rPr lang="fr-FR"/>
              <a:pPr/>
              <a:t>36</a:t>
            </a:fld>
            <a:endParaRPr lang="fr-F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pPr indent="449263">
              <a:tabLst>
                <a:tab pos="685800" algn="l"/>
              </a:tabLst>
            </a:pPr>
            <a:r>
              <a:rPr lang="fr-FR" sz="1200" i="0" dirty="0"/>
              <a:t>DDM</a:t>
            </a:r>
            <a:r>
              <a:rPr lang="fr-FR" sz="1200" i="0" baseline="0" dirty="0"/>
              <a:t> </a:t>
            </a:r>
            <a:r>
              <a:rPr lang="fr-FR" sz="1200" i="0" baseline="0" dirty="0" err="1"/>
              <a:t>prévisible:</a:t>
            </a:r>
            <a:r>
              <a:rPr lang="fr-FR" sz="1200" i="0" dirty="0" err="1"/>
              <a:t>Il</a:t>
            </a:r>
            <a:r>
              <a:rPr lang="fr-FR" sz="1200" i="0" dirty="0"/>
              <a:t> est extrêmement utile pour l’établissement d’un plan de traitement d’avoir une évaluation aussi précise</a:t>
            </a:r>
          </a:p>
          <a:p>
            <a:pPr indent="449263">
              <a:tabLst>
                <a:tab pos="685800" algn="l"/>
              </a:tabLst>
            </a:pPr>
            <a:r>
              <a:rPr lang="fr-FR" sz="1200" i="0" dirty="0"/>
              <a:t> que possible de ce que sera la dysharmonie :</a:t>
            </a:r>
          </a:p>
          <a:p>
            <a:pPr indent="449263">
              <a:buFontTx/>
              <a:buChar char="•"/>
              <a:tabLst>
                <a:tab pos="685800" algn="l"/>
              </a:tabLst>
            </a:pPr>
            <a:r>
              <a:rPr lang="fr-FR" sz="1200" i="0" dirty="0"/>
              <a:t> </a:t>
            </a:r>
            <a:r>
              <a:rPr lang="fr-FR" sz="1200" b="1" i="0" dirty="0"/>
              <a:t>Après le remplacement des dents temporaires par les définitives, si le sujet se trouve en période de denture mixte ;  </a:t>
            </a:r>
          </a:p>
          <a:p>
            <a:pPr indent="449263">
              <a:buFontTx/>
              <a:buChar char="•"/>
              <a:tabLst>
                <a:tab pos="685800" algn="l"/>
              </a:tabLst>
            </a:pPr>
            <a:r>
              <a:rPr lang="fr-FR" sz="1200" b="1" i="0" dirty="0"/>
              <a:t> Après l’éruption des dents de sagesse, si le sujet se trouve en période de denture adolescente ;</a:t>
            </a:r>
          </a:p>
          <a:p>
            <a:pPr indent="449263">
              <a:buFontTx/>
              <a:buChar char="•"/>
              <a:tabLst>
                <a:tab pos="685800" algn="l"/>
              </a:tabLst>
            </a:pPr>
            <a:r>
              <a:rPr lang="fr-FR" sz="1200" b="1" i="0" dirty="0"/>
              <a:t> Dans l’éventualité d’un traitement qui modifierait la dimension de l’arcade, pouvant ainsi faire apparaître ou disparaître une dysharmonie.</a:t>
            </a:r>
          </a:p>
          <a:p>
            <a:pPr indent="449263">
              <a:buFont typeface="Wingdings" pitchFamily="2" charset="2"/>
              <a:buChar char="Ø"/>
              <a:tabLst>
                <a:tab pos="685800" algn="l"/>
              </a:tabLst>
            </a:pPr>
            <a:r>
              <a:rPr lang="fr-FR" sz="1400" i="0" dirty="0"/>
              <a:t> </a:t>
            </a:r>
            <a:r>
              <a:rPr lang="fr-FR" sz="1200" i="0" dirty="0"/>
              <a:t>La prévision concerne donc les effets de </a:t>
            </a:r>
            <a:r>
              <a:rPr lang="fr-FR" sz="1200" b="1" i="0" dirty="0"/>
              <a:t>la dentition, de la croissance et ceux du traitement. </a:t>
            </a:r>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fr-FR"/>
              <a:t>Cliquez pour modifier le style du titre</a:t>
            </a:r>
            <a:endParaRPr kumimoji="0" lang="en-US"/>
          </a:p>
        </p:txBody>
      </p:sp>
      <p:sp>
        <p:nvSpPr>
          <p:cNvPr id="3" name="Sous-titr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fr-FR"/>
              <a:t>Cliquez pour modifier le style des sous-titres du masque</a:t>
            </a:r>
            <a:endParaRPr kumimoji="0" lang="en-US"/>
          </a:p>
        </p:txBody>
      </p:sp>
      <p:sp>
        <p:nvSpPr>
          <p:cNvPr id="4" name="Espace réservé de la date 3"/>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A546AB-B07E-4703-9274-B041B37CF07F}" type="slidenum">
              <a:rPr lang="fr-FR" smtClean="0"/>
              <a:pPr/>
              <a:t>‹N°›</a:t>
            </a:fld>
            <a:endParaRPr lang="fr-F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vertical 1"/>
          <p:cNvSpPr>
            <a:spLocks noGrp="1"/>
          </p:cNvSpPr>
          <p:nvPr>
            <p:ph type="title" orient="vert"/>
          </p:nvPr>
        </p:nvSpPr>
        <p:spPr>
          <a:xfrm>
            <a:off x="6781800" y="274640"/>
            <a:ext cx="1905000" cy="5851525"/>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304800"/>
            <a:ext cx="60198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11"/>
          </p:nvPr>
        </p:nvSpPr>
        <p:spPr>
          <a:xfrm>
            <a:off x="2640597" y="6377459"/>
            <a:ext cx="3836404" cy="365125"/>
          </a:xfrm>
        </p:spPr>
        <p:txBody>
          <a:bodyPr/>
          <a:lstStyle/>
          <a:p>
            <a:endParaRPr lang="fr-FR"/>
          </a:p>
        </p:txBody>
      </p:sp>
      <p:sp>
        <p:nvSpPr>
          <p:cNvPr id="6" name="Espace réservé du numéro de diapositive 5"/>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55448"/>
            <a:ext cx="8229600" cy="1252728"/>
          </a:xfrm>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Cliquez pour modifier les styles du texte du masque</a:t>
            </a:r>
          </a:p>
        </p:txBody>
      </p:sp>
      <p:sp>
        <p:nvSpPr>
          <p:cNvPr id="4" name="Espace réservé du contenu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u texte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a:t>Cliquez pour modifier les styles du texte du masque</a:t>
            </a:r>
          </a:p>
        </p:txBody>
      </p:sp>
      <p:sp>
        <p:nvSpPr>
          <p:cNvPr id="6" name="Espace réservé du contenu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9A546AB-B07E-4703-9274-B041B37CF07F}"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fr-FR"/>
              <a:t>Cliquez pour modifier le style du titre</a:t>
            </a:r>
            <a:endParaRPr kumimoji="0" lang="en-US"/>
          </a:p>
        </p:txBody>
      </p:sp>
      <p:sp>
        <p:nvSpPr>
          <p:cNvPr id="3" name="Espace réservé du contenu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texte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p:txBody>
          <a:bodyPr/>
          <a:lstStyle/>
          <a:p>
            <a:fld id="{6D226164-7D72-43A2-B8BB-DF96FDD1DCFF}" type="datetimeFigureOut">
              <a:rPr lang="fr-FR" smtClean="0"/>
              <a:pPr/>
              <a:t>28/03/2025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9A546AB-B07E-4703-9274-B041B37CF07F}" type="slidenum">
              <a:rPr lang="fr-FR" smtClean="0"/>
              <a:pPr/>
              <a:t>‹N°›</a:t>
            </a:fld>
            <a:endParaRPr lang="fr-F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fr-FR"/>
              <a:t>Cliquez pour modifier le style du titre</a:t>
            </a:r>
            <a:endParaRPr kumimoji="0" lang="en-US"/>
          </a:p>
        </p:txBody>
      </p:sp>
      <p:sp>
        <p:nvSpPr>
          <p:cNvPr id="3" name="Espace réservé pour une image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a:xfrm>
            <a:off x="164592" y="1170432"/>
            <a:ext cx="2523744" cy="201168"/>
          </a:xfrm>
        </p:spPr>
        <p:txBody>
          <a:bodyPr/>
          <a:lstStyle/>
          <a:p>
            <a:fld id="{6D226164-7D72-43A2-B8BB-DF96FDD1DCFF}" type="datetimeFigureOut">
              <a:rPr lang="fr-FR" smtClean="0"/>
              <a:pPr/>
              <a:t>28/03/2025</a:t>
            </a:fld>
            <a:endParaRPr lang="fr-F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pied de page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fr-FR"/>
          </a:p>
        </p:txBody>
      </p:sp>
      <p:sp>
        <p:nvSpPr>
          <p:cNvPr id="7" name="Espace réservé du numéro de diapositive 6"/>
          <p:cNvSpPr>
            <a:spLocks noGrp="1"/>
          </p:cNvSpPr>
          <p:nvPr>
            <p:ph type="sldNum" sz="quarter" idx="12"/>
          </p:nvPr>
        </p:nvSpPr>
        <p:spPr>
          <a:xfrm>
            <a:off x="8339328" y="1170432"/>
            <a:ext cx="733864" cy="201168"/>
          </a:xfrm>
        </p:spPr>
        <p:txBody>
          <a:bodyPr/>
          <a:lstStyle/>
          <a:p>
            <a:fld id="{B9A546AB-B07E-4703-9274-B041B37CF07F}"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Espace réservé du titre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4" name="Espace réservé de la date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6D226164-7D72-43A2-B8BB-DF96FDD1DCFF}" type="datetimeFigureOut">
              <a:rPr lang="fr-FR" smtClean="0"/>
              <a:pPr/>
              <a:t>28/03/2025</a:t>
            </a:fld>
            <a:endParaRPr lang="fr-FR"/>
          </a:p>
        </p:txBody>
      </p:sp>
      <p:sp>
        <p:nvSpPr>
          <p:cNvPr id="5" name="Espace réservé du pied de page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fr-FR"/>
          </a:p>
        </p:txBody>
      </p:sp>
      <p:sp>
        <p:nvSpPr>
          <p:cNvPr id="6" name="Espace réservé du numéro de diapositive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9A546AB-B07E-4703-9274-B041B37CF07F}" type="slidenum">
              <a:rPr lang="fr-FR" smtClean="0"/>
              <a:pPr/>
              <a:t>‹N°›</a:t>
            </a:fld>
            <a:endParaRPr lang="fr-F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5.emf"/><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rganigramme : Alternative 6"/>
          <p:cNvSpPr/>
          <p:nvPr/>
        </p:nvSpPr>
        <p:spPr>
          <a:xfrm>
            <a:off x="2051720" y="2060848"/>
            <a:ext cx="5400600" cy="19442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899592" y="260648"/>
            <a:ext cx="6696744" cy="1200329"/>
          </a:xfrm>
          <a:prstGeom prst="rect">
            <a:avLst/>
          </a:prstGeom>
        </p:spPr>
        <p:txBody>
          <a:bodyPr wrap="square">
            <a:spAutoFit/>
          </a:bodyPr>
          <a:lstStyle/>
          <a:p>
            <a:pPr lvl="3" algn="ctr"/>
            <a:r>
              <a:rPr lang="fr-FR" b="1" i="0" dirty="0"/>
              <a:t>DEPARTEMENT DE CHIRURGIE DENTAIRE</a:t>
            </a:r>
            <a:endParaRPr lang="en-GB" b="1" i="0" dirty="0"/>
          </a:p>
          <a:p>
            <a:pPr lvl="3" algn="ctr"/>
            <a:r>
              <a:rPr lang="en-GB" b="1" i="0" dirty="0"/>
              <a:t>CHU MUSTAPHA PACHA</a:t>
            </a:r>
          </a:p>
          <a:p>
            <a:pPr lvl="3" algn="ctr"/>
            <a:r>
              <a:rPr lang="en-GB" b="1" i="0" dirty="0"/>
              <a:t>SERVICE D’ORTHOPEDIE DENTO FACIALE</a:t>
            </a:r>
          </a:p>
          <a:p>
            <a:pPr lvl="3" algn="ctr"/>
            <a:r>
              <a:rPr lang="en-GB" b="1" dirty="0"/>
              <a:t>Dr BENTALEB</a:t>
            </a:r>
            <a:endParaRPr lang="en-GB" b="1" i="0" dirty="0"/>
          </a:p>
        </p:txBody>
      </p:sp>
      <p:sp>
        <p:nvSpPr>
          <p:cNvPr id="5" name="Rectangle 4"/>
          <p:cNvSpPr/>
          <p:nvPr/>
        </p:nvSpPr>
        <p:spPr>
          <a:xfrm>
            <a:off x="3060975" y="2204864"/>
            <a:ext cx="3398687" cy="923330"/>
          </a:xfrm>
          <a:prstGeom prst="rect">
            <a:avLst/>
          </a:prstGeom>
          <a:noFill/>
        </p:spPr>
        <p:txBody>
          <a:bodyPr wrap="none" lIns="91440" tIns="45720" rIns="91440" bIns="45720">
            <a:spAutoFit/>
          </a:bodyPr>
          <a:lstStyle/>
          <a:p>
            <a:pPr algn="ctr"/>
            <a:r>
              <a:rPr lang="fr-FR" sz="5400" dirty="0">
                <a:ln w="18415" cmpd="sng">
                  <a:solidFill>
                    <a:schemeClr val="tx1"/>
                  </a:solidFill>
                  <a:prstDash val="solid"/>
                </a:ln>
                <a:solidFill>
                  <a:srgbClr val="FFFF00"/>
                </a:solidFill>
                <a:effectLst>
                  <a:glow rad="139700">
                    <a:schemeClr val="accent1">
                      <a:satMod val="175000"/>
                      <a:alpha val="40000"/>
                    </a:schemeClr>
                  </a:glow>
                  <a:outerShdw blurRad="63500" dir="3600000" algn="tl" rotWithShape="0">
                    <a:srgbClr val="000000">
                      <a:alpha val="70000"/>
                    </a:srgbClr>
                  </a:outerShdw>
                </a:effectLst>
                <a:cs typeface="Arial" pitchFamily="34" charset="0"/>
              </a:rPr>
              <a:t>DDM -DDD</a:t>
            </a:r>
            <a:endParaRPr lang="fr-FR" sz="5400" b="0" cap="none" spc="0" dirty="0">
              <a:ln w="18415" cmpd="sng">
                <a:solidFill>
                  <a:schemeClr val="tx1"/>
                </a:solidFill>
                <a:prstDash val="solid"/>
              </a:ln>
              <a:solidFill>
                <a:srgbClr val="FFFF00"/>
              </a:solidFill>
              <a:effectLst>
                <a:glow rad="139700">
                  <a:schemeClr val="accent1">
                    <a:satMod val="175000"/>
                    <a:alpha val="40000"/>
                  </a:schemeClr>
                </a:glow>
                <a:outerShdw blurRad="63500" dir="3600000" algn="tl" rotWithShape="0">
                  <a:srgbClr val="000000">
                    <a:alpha val="70000"/>
                  </a:srgbClr>
                </a:outerShdw>
              </a:effectLst>
              <a:cs typeface="Arial" pitchFamily="34" charset="0"/>
            </a:endParaRPr>
          </a:p>
        </p:txBody>
      </p:sp>
      <p:sp>
        <p:nvSpPr>
          <p:cNvPr id="8" name="Rectangle 7"/>
          <p:cNvSpPr/>
          <p:nvPr/>
        </p:nvSpPr>
        <p:spPr>
          <a:xfrm>
            <a:off x="4572000" y="5517232"/>
            <a:ext cx="4572000" cy="369332"/>
          </a:xfrm>
          <a:prstGeom prst="rect">
            <a:avLst/>
          </a:prstGeom>
        </p:spPr>
        <p:txBody>
          <a:bodyPr>
            <a:spAutoFit/>
          </a:bodyPr>
          <a:lstStyle/>
          <a:p>
            <a:pPr algn="ctr"/>
            <a:endParaRPr lang="fr-FR" dirty="0">
              <a:effectLst>
                <a:outerShdw blurRad="38100" dist="38100" dir="2700000" algn="tl">
                  <a:srgbClr val="FFFFFF"/>
                </a:outerShdw>
              </a:effectLst>
            </a:endParaRPr>
          </a:p>
        </p:txBody>
      </p:sp>
      <p:sp>
        <p:nvSpPr>
          <p:cNvPr id="9" name="Rectangle 8"/>
          <p:cNvSpPr/>
          <p:nvPr/>
        </p:nvSpPr>
        <p:spPr>
          <a:xfrm>
            <a:off x="-468560" y="5589240"/>
            <a:ext cx="4572000" cy="369332"/>
          </a:xfrm>
          <a:prstGeom prst="rect">
            <a:avLst/>
          </a:prstGeom>
        </p:spPr>
        <p:txBody>
          <a:bodyPr>
            <a:spAutoFit/>
          </a:bodyPr>
          <a:lstStyle/>
          <a:p>
            <a:pPr algn="ctr"/>
            <a:r>
              <a:rPr lang="fr-FR" b="1" i="1" dirty="0">
                <a:latin typeface="Times New Roman" pitchFamily="18" charset="0"/>
              </a:rPr>
              <a:t> </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t>
            </a:r>
            <a:r>
              <a:rPr lang="fr-FR" dirty="0" err="1"/>
              <a:t>parafonctions</a:t>
            </a:r>
            <a:endParaRPr lang="fr-FR" dirty="0"/>
          </a:p>
        </p:txBody>
      </p:sp>
      <p:sp>
        <p:nvSpPr>
          <p:cNvPr id="3" name="Espace réservé du contenu 2"/>
          <p:cNvSpPr>
            <a:spLocks noGrp="1"/>
          </p:cNvSpPr>
          <p:nvPr>
            <p:ph idx="1"/>
          </p:nvPr>
        </p:nvSpPr>
        <p:spPr/>
        <p:txBody>
          <a:bodyPr/>
          <a:lstStyle/>
          <a:p>
            <a:r>
              <a:rPr lang="fr-FR" dirty="0"/>
              <a:t>La succion du pouce est la </a:t>
            </a:r>
            <a:r>
              <a:rPr lang="fr-FR" dirty="0" err="1"/>
              <a:t>parfonction</a:t>
            </a:r>
            <a:r>
              <a:rPr lang="fr-FR" dirty="0"/>
              <a:t> la plus répandue et cause  des </a:t>
            </a:r>
            <a:r>
              <a:rPr lang="fr-FR" dirty="0" err="1"/>
              <a:t>linguo</a:t>
            </a:r>
            <a:r>
              <a:rPr lang="fr-FR" dirty="0"/>
              <a:t>-versions des incisives inférieures ce qui réduit le </a:t>
            </a:r>
            <a:r>
              <a:rPr lang="fr-FR" dirty="0" err="1"/>
              <a:t>périmétre</a:t>
            </a:r>
            <a:r>
              <a:rPr lang="fr-FR" dirty="0"/>
              <a:t> de l’arcade donc l’installation de la DDM.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Le mode d’alimentation  et stimulation de la </a:t>
            </a:r>
            <a:r>
              <a:rPr lang="fr-FR" sz="2400" dirty="0" err="1"/>
              <a:t>cce</a:t>
            </a:r>
            <a:r>
              <a:rPr lang="fr-FR" sz="2400" dirty="0"/>
              <a:t> </a:t>
            </a:r>
            <a:r>
              <a:rPr lang="fr-FR" sz="2400" dirty="0" err="1"/>
              <a:t>trans</a:t>
            </a:r>
            <a:r>
              <a:rPr lang="fr-FR" sz="2400" dirty="0"/>
              <a:t> de arcades</a:t>
            </a:r>
          </a:p>
        </p:txBody>
      </p:sp>
      <p:sp>
        <p:nvSpPr>
          <p:cNvPr id="3" name="Espace réservé du contenu 2"/>
          <p:cNvSpPr>
            <a:spLocks noGrp="1"/>
          </p:cNvSpPr>
          <p:nvPr>
            <p:ph idx="1"/>
          </p:nvPr>
        </p:nvSpPr>
        <p:spPr/>
        <p:txBody>
          <a:bodyPr/>
          <a:lstStyle/>
          <a:p>
            <a:r>
              <a:rPr lang="fr-FR" dirty="0"/>
              <a:t>Une mastication performante et physiologique stimule la </a:t>
            </a:r>
            <a:r>
              <a:rPr lang="fr-FR" dirty="0" err="1"/>
              <a:t>cce</a:t>
            </a:r>
            <a:r>
              <a:rPr lang="fr-FR" dirty="0"/>
              <a:t> transversale des arcades….l’expansion des arcades dentaires.</a:t>
            </a:r>
          </a:p>
          <a:p>
            <a:r>
              <a:rPr lang="fr-FR" dirty="0"/>
              <a:t>Élargissement des arcades dentaires  antérieurement est indispensable pour permettre l’alignement correct des In per au moment de leur éruption.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Stimulation transversale</a:t>
            </a:r>
          </a:p>
        </p:txBody>
      </p:sp>
      <p:sp>
        <p:nvSpPr>
          <p:cNvPr id="3" name="Espace réservé du contenu 2"/>
          <p:cNvSpPr>
            <a:spLocks noGrp="1"/>
          </p:cNvSpPr>
          <p:nvPr>
            <p:ph idx="1"/>
          </p:nvPr>
        </p:nvSpPr>
        <p:spPr/>
        <p:txBody>
          <a:bodyPr/>
          <a:lstStyle/>
          <a:p>
            <a:r>
              <a:rPr lang="fr-FR" dirty="0"/>
              <a:t>Stimulation transversale…une expansion </a:t>
            </a:r>
            <a:r>
              <a:rPr lang="fr-FR" dirty="0" err="1"/>
              <a:t>trans</a:t>
            </a:r>
            <a:r>
              <a:rPr lang="fr-FR" dirty="0"/>
              <a:t> des arcades  dentaires….apparition des </a:t>
            </a:r>
            <a:r>
              <a:rPr lang="fr-FR" dirty="0" err="1"/>
              <a:t>diastémes</a:t>
            </a:r>
            <a:r>
              <a:rPr lang="fr-FR" dirty="0"/>
              <a:t> dans la région incisive …</a:t>
            </a:r>
            <a:r>
              <a:rPr lang="fr-FR" dirty="0" err="1"/>
              <a:t>diastémes</a:t>
            </a:r>
            <a:r>
              <a:rPr lang="fr-FR" dirty="0"/>
              <a:t> de Bogue traduisant l’élargissement de la distance inter-canine.</a:t>
            </a:r>
          </a:p>
          <a:p>
            <a:r>
              <a:rPr lang="fr-FR" dirty="0"/>
              <a:t>La région </a:t>
            </a:r>
            <a:r>
              <a:rPr lang="fr-FR" dirty="0" err="1"/>
              <a:t>ant</a:t>
            </a:r>
            <a:r>
              <a:rPr lang="fr-FR" dirty="0"/>
              <a:t> a été préparée pour accueillir les In per dont le </a:t>
            </a:r>
            <a:r>
              <a:rPr lang="fr-FR" dirty="0" err="1"/>
              <a:t>diamétre</a:t>
            </a:r>
            <a:r>
              <a:rPr lang="fr-FR" dirty="0"/>
              <a:t> </a:t>
            </a:r>
            <a:r>
              <a:rPr lang="fr-FR" dirty="0" err="1"/>
              <a:t>mésio</a:t>
            </a:r>
            <a:r>
              <a:rPr lang="fr-FR" dirty="0"/>
              <a:t>-distal est sup à celui des dents temporaires.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Décalage: </a:t>
            </a:r>
            <a:r>
              <a:rPr lang="fr-FR" dirty="0" err="1"/>
              <a:t>age</a:t>
            </a:r>
            <a:r>
              <a:rPr lang="fr-FR" dirty="0"/>
              <a:t> dentaire et osseux</a:t>
            </a:r>
          </a:p>
        </p:txBody>
      </p:sp>
      <p:sp>
        <p:nvSpPr>
          <p:cNvPr id="3" name="Espace réservé du contenu 2"/>
          <p:cNvSpPr>
            <a:spLocks noGrp="1"/>
          </p:cNvSpPr>
          <p:nvPr>
            <p:ph idx="1"/>
          </p:nvPr>
        </p:nvSpPr>
        <p:spPr/>
        <p:txBody>
          <a:bodyPr>
            <a:normAutofit/>
          </a:bodyPr>
          <a:lstStyle/>
          <a:p>
            <a:r>
              <a:rPr lang="fr-FR" sz="2800" dirty="0"/>
              <a:t>L’éruption précoce  des dents per….encombrements s’il existe un retard de </a:t>
            </a:r>
            <a:r>
              <a:rPr lang="fr-FR" sz="2800" dirty="0" err="1"/>
              <a:t>cce</a:t>
            </a:r>
            <a:r>
              <a:rPr lang="fr-FR" sz="2800" dirty="0"/>
              <a:t> à ce stade ….DDM</a:t>
            </a:r>
          </a:p>
          <a:p>
            <a:r>
              <a:rPr lang="fr-FR" sz="2800" dirty="0"/>
              <a:t>Ces signes peuvent disparaitre si la </a:t>
            </a:r>
            <a:r>
              <a:rPr lang="fr-FR" sz="2800" dirty="0" err="1"/>
              <a:t>cce</a:t>
            </a:r>
            <a:r>
              <a:rPr lang="fr-FR" sz="2800" dirty="0"/>
              <a:t> est suffisamment compensatrice …DDM transitoire…non concordance entre âge dentaire et âge osseux.</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a:t>Réduction du </a:t>
            </a:r>
            <a:r>
              <a:rPr lang="fr-FR" sz="2800" dirty="0" err="1"/>
              <a:t>périmétre</a:t>
            </a:r>
            <a:r>
              <a:rPr lang="fr-FR" sz="2800" dirty="0"/>
              <a:t> d’arcade</a:t>
            </a:r>
          </a:p>
        </p:txBody>
      </p:sp>
      <p:sp>
        <p:nvSpPr>
          <p:cNvPr id="3" name="Espace réservé du contenu 2"/>
          <p:cNvSpPr>
            <a:spLocks noGrp="1"/>
          </p:cNvSpPr>
          <p:nvPr>
            <p:ph idx="1"/>
          </p:nvPr>
        </p:nvSpPr>
        <p:spPr/>
        <p:txBody>
          <a:bodyPr/>
          <a:lstStyle/>
          <a:p>
            <a:r>
              <a:rPr lang="fr-FR" dirty="0"/>
              <a:t>Perte prématurée non compensée des molaires temporaires.</a:t>
            </a:r>
          </a:p>
          <a:p>
            <a:r>
              <a:rPr lang="fr-FR" dirty="0"/>
              <a:t>Anomalie dentaire:</a:t>
            </a:r>
          </a:p>
          <a:p>
            <a:r>
              <a:rPr lang="fr-FR" dirty="0"/>
              <a:t>Localisée à une ou un </a:t>
            </a:r>
            <a:r>
              <a:rPr lang="fr-FR" dirty="0" err="1"/>
              <a:t>gpe</a:t>
            </a:r>
            <a:r>
              <a:rPr lang="fr-FR" dirty="0"/>
              <a:t> de dents le plus souvent les incisives sup </a:t>
            </a:r>
            <a:r>
              <a:rPr lang="fr-FR" dirty="0" err="1"/>
              <a:t>particuliérement</a:t>
            </a:r>
            <a:r>
              <a:rPr lang="fr-FR" dirty="0"/>
              <a:t> les In centrales.</a:t>
            </a:r>
          </a:p>
          <a:p>
            <a:r>
              <a:rPr lang="fr-FR" dirty="0"/>
              <a:t>Si les dimensions sont de dimension normales /dents larges donc l’installation de la DDM(la </a:t>
            </a:r>
            <a:r>
              <a:rPr lang="fr-FR" dirty="0" err="1"/>
              <a:t>macrodontie</a:t>
            </a:r>
            <a:r>
              <a:rPr lang="fr-FR"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Dents surnuméraires</a:t>
            </a:r>
          </a:p>
        </p:txBody>
      </p:sp>
      <p:sp>
        <p:nvSpPr>
          <p:cNvPr id="3" name="Espace réservé du contenu 2"/>
          <p:cNvSpPr>
            <a:spLocks noGrp="1"/>
          </p:cNvSpPr>
          <p:nvPr>
            <p:ph idx="1"/>
          </p:nvPr>
        </p:nvSpPr>
        <p:spPr/>
        <p:txBody>
          <a:bodyPr/>
          <a:lstStyle/>
          <a:p>
            <a:r>
              <a:rPr lang="fr-FR" dirty="0"/>
              <a:t>Augmentation du nombre des dents….augmentation de la formule dentaire peut entrainer une DDM liée à l’insuffisance  d’espace sur l’arcade.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Transition :denture mixte/ adolescente</a:t>
            </a:r>
          </a:p>
        </p:txBody>
      </p:sp>
      <p:sp>
        <p:nvSpPr>
          <p:cNvPr id="3" name="Espace réservé du contenu 2"/>
          <p:cNvSpPr>
            <a:spLocks noGrp="1"/>
          </p:cNvSpPr>
          <p:nvPr>
            <p:ph idx="1"/>
          </p:nvPr>
        </p:nvSpPr>
        <p:spPr/>
        <p:txBody>
          <a:bodyPr/>
          <a:lstStyle/>
          <a:p>
            <a:r>
              <a:rPr lang="fr-FR" dirty="0"/>
              <a:t>Une DDM peut apparaitre transitoirement  au moment de l’établissement de la denture adolescente « 8-</a:t>
            </a:r>
            <a:r>
              <a:rPr lang="fr-FR" dirty="0" err="1"/>
              <a:t>10ans,les</a:t>
            </a:r>
            <a:r>
              <a:rPr lang="fr-FR" dirty="0"/>
              <a:t> In per remplacent les In </a:t>
            </a:r>
            <a:r>
              <a:rPr lang="fr-FR" dirty="0" err="1"/>
              <a:t>temp</a:t>
            </a:r>
            <a:r>
              <a:rPr lang="fr-FR" dirty="0"/>
              <a:t> /persistance des molaires </a:t>
            </a:r>
            <a:r>
              <a:rPr lang="fr-FR" dirty="0" err="1"/>
              <a:t>temp</a:t>
            </a:r>
            <a:r>
              <a:rPr lang="fr-FR" dirty="0"/>
              <a:t> qui sont plus larges que les PM.</a:t>
            </a:r>
          </a:p>
          <a:p>
            <a:r>
              <a:rPr lang="fr-FR" dirty="0"/>
              <a:t>Ces signes disparaissent </a:t>
            </a:r>
            <a:r>
              <a:rPr lang="fr-FR" dirty="0" err="1"/>
              <a:t>spontanement</a:t>
            </a:r>
            <a:r>
              <a:rPr lang="fr-FR" dirty="0"/>
              <a:t> /éruption des prémolaires dont le diamètre est plus petit que celui des molaires temporaires.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569660"/>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7</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-Maxillaire</a:t>
            </a:r>
          </a:p>
        </p:txBody>
      </p:sp>
      <p:graphicFrame>
        <p:nvGraphicFramePr>
          <p:cNvPr id="3" name="Diagramme 2"/>
          <p:cNvGraphicFramePr/>
          <p:nvPr>
            <p:extLst>
              <p:ext uri="{D42A27DB-BD31-4B8C-83A1-F6EECF244321}">
                <p14:modId xmlns:p14="http://schemas.microsoft.com/office/powerpoint/2010/main" val="2361501133"/>
              </p:ext>
            </p:extLst>
          </p:nvPr>
        </p:nvGraphicFramePr>
        <p:xfrm>
          <a:off x="1547664" y="2492896"/>
          <a:ext cx="64807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p:cNvSpPr txBox="1"/>
          <p:nvPr/>
        </p:nvSpPr>
        <p:spPr>
          <a:xfrm>
            <a:off x="1259632" y="2132856"/>
            <a:ext cx="7128792" cy="646331"/>
          </a:xfrm>
          <a:prstGeom prst="rect">
            <a:avLst/>
          </a:prstGeom>
          <a:noFill/>
        </p:spPr>
        <p:txBody>
          <a:bodyPr wrap="square" rtlCol="0">
            <a:spAutoFit/>
          </a:bodyPr>
          <a:lstStyle/>
          <a:p>
            <a:r>
              <a:rPr lang="fr-FR" sz="3600" b="1" dirty="0">
                <a:solidFill>
                  <a:schemeClr val="accent1"/>
                </a:solidFill>
              </a:rPr>
              <a:t>3/LES DIFFERENTS TYPES DE DDM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323528" y="1772816"/>
            <a:ext cx="8429684"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800" b="1" u="none" strike="noStrike" cap="none" normalizeH="0" baseline="0" dirty="0">
                <a:ln>
                  <a:noFill/>
                </a:ln>
                <a:solidFill>
                  <a:schemeClr val="accent1"/>
                </a:solidFill>
                <a:effectLst/>
                <a:latin typeface="Perpetua" pitchFamily="18" charset="0"/>
                <a:ea typeface="Times New Roman" pitchFamily="18" charset="0"/>
                <a:cs typeface="Arial" pitchFamily="34" charset="0"/>
              </a:rPr>
              <a:t>3/1.1Classification de DDM par </a:t>
            </a:r>
            <a:r>
              <a:rPr kumimoji="0" lang="fr-FR" sz="2800" b="1" u="none" strike="noStrike" cap="none" normalizeH="0" baseline="0" dirty="0" err="1">
                <a:ln>
                  <a:noFill/>
                </a:ln>
                <a:solidFill>
                  <a:schemeClr val="accent1"/>
                </a:solidFill>
                <a:effectLst/>
                <a:latin typeface="Perpetua" pitchFamily="18" charset="0"/>
                <a:ea typeface="Times New Roman" pitchFamily="18" charset="0"/>
                <a:cs typeface="Arial" pitchFamily="34" charset="0"/>
              </a:rPr>
              <a:t>macrodontie</a:t>
            </a:r>
            <a:r>
              <a:rPr kumimoji="0" lang="fr-FR" sz="2800" b="1" u="none" strike="noStrike" cap="none" normalizeH="0" baseline="0" dirty="0">
                <a:ln>
                  <a:noFill/>
                </a:ln>
                <a:solidFill>
                  <a:schemeClr val="accent1"/>
                </a:solidFill>
                <a:effectLst/>
                <a:latin typeface="Perpetua" pitchFamily="18" charset="0"/>
                <a:ea typeface="Times New Roman" pitchFamily="18" charset="0"/>
                <a:cs typeface="Arial" pitchFamily="34" charset="0"/>
              </a:rPr>
              <a:t> relative : </a:t>
            </a:r>
            <a:endParaRPr kumimoji="0" lang="fr-FR" sz="2800" b="0" u="none" strike="noStrike" cap="none" normalizeH="0" baseline="0" dirty="0">
              <a:ln>
                <a:noFill/>
              </a:ln>
              <a:solidFill>
                <a:schemeClr val="accent1"/>
              </a:solidFill>
              <a:effectLst/>
              <a:latin typeface="Perpetua" pitchFamily="18" charset="0"/>
              <a:cs typeface="Arial" pitchFamily="34" charset="0"/>
            </a:endParaRPr>
          </a:p>
        </p:txBody>
      </p:sp>
      <p:sp>
        <p:nvSpPr>
          <p:cNvPr id="100355" name="Rectangle 3"/>
          <p:cNvSpPr>
            <a:spLocks noChangeArrowheads="1"/>
          </p:cNvSpPr>
          <p:nvPr/>
        </p:nvSpPr>
        <p:spPr bwMode="auto">
          <a:xfrm>
            <a:off x="214282" y="1837457"/>
            <a:ext cx="8643998"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114300" algn="l"/>
                <a:tab pos="228600" algn="l"/>
              </a:tabLst>
            </a:pPr>
            <a:endParaRPr kumimoji="0" lang="fr-FR" sz="2400" b="0"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114300" algn="l"/>
                <a:tab pos="228600" algn="l"/>
              </a:tabLst>
            </a:pPr>
            <a:endParaRPr kumimoji="0" lang="fr-FR" sz="2400" b="0"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114300" algn="l"/>
                <a:tab pos="228600" algn="l"/>
              </a:tabLst>
            </a:pPr>
            <a:endParaRPr lang="fr-FR" sz="2400" dirty="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114300" algn="l"/>
                <a:tab pos="228600" algn="l"/>
              </a:tabLst>
            </a:pPr>
            <a:r>
              <a:rPr kumimoji="0" lang="fr-FR" sz="2400" b="0" i="0" u="none" strike="noStrike" cap="none" normalizeH="0" baseline="0" dirty="0">
                <a:ln>
                  <a:noFill/>
                </a:ln>
                <a:solidFill>
                  <a:schemeClr val="tx1"/>
                </a:solidFill>
                <a:effectLst/>
                <a:ea typeface="Times New Roman" pitchFamily="18" charset="0"/>
                <a:cs typeface="Arial" pitchFamily="34" charset="0"/>
              </a:rPr>
              <a:t>Soit une « </a:t>
            </a:r>
            <a:r>
              <a:rPr kumimoji="0" lang="fr-FR" sz="2400" b="0" i="0" u="none" strike="noStrike" cap="none" normalizeH="0" baseline="0" dirty="0">
                <a:ln>
                  <a:noFill/>
                </a:ln>
                <a:solidFill>
                  <a:schemeClr val="accent1"/>
                </a:solidFill>
                <a:effectLst/>
                <a:ea typeface="Times New Roman" pitchFamily="18" charset="0"/>
                <a:cs typeface="Arial" pitchFamily="34" charset="0"/>
              </a:rPr>
              <a:t>dysharmonie masquée</a:t>
            </a:r>
            <a:r>
              <a:rPr kumimoji="0" lang="fr-FR" sz="2400" b="0" i="0" u="none" strike="noStrike" cap="none" normalizeH="0" baseline="0" dirty="0">
                <a:ln>
                  <a:noFill/>
                </a:ln>
                <a:solidFill>
                  <a:schemeClr val="tx1"/>
                </a:solidFill>
                <a:effectLst/>
                <a:ea typeface="Times New Roman" pitchFamily="18" charset="0"/>
                <a:cs typeface="Arial" pitchFamily="34" charset="0"/>
              </a:rPr>
              <a:t> » : avec absence de signe clinique de manque de place due </a:t>
            </a:r>
            <a:r>
              <a:rPr lang="fr-FR" sz="2400" dirty="0">
                <a:ea typeface="Times New Roman" pitchFamily="18" charset="0"/>
                <a:cs typeface="Arial" pitchFamily="34" charset="0"/>
              </a:rPr>
              <a:t>à</a:t>
            </a:r>
            <a:r>
              <a:rPr kumimoji="0" lang="fr-FR" sz="2400" b="0" i="0" u="none" strike="noStrike" cap="none" normalizeH="0" baseline="0" dirty="0">
                <a:ln>
                  <a:noFill/>
                </a:ln>
                <a:solidFill>
                  <a:schemeClr val="tx1"/>
                </a:solidFill>
                <a:effectLst/>
                <a:ea typeface="Times New Roman" pitchFamily="18" charset="0"/>
                <a:cs typeface="Arial" pitchFamily="34" charset="0"/>
              </a:rPr>
              <a:t> une inclinaison </a:t>
            </a:r>
            <a:r>
              <a:rPr lang="fr-FR" sz="2400" dirty="0">
                <a:ea typeface="Times New Roman" pitchFamily="18" charset="0"/>
                <a:cs typeface="Arial" pitchFamily="34" charset="0"/>
              </a:rPr>
              <a:t>a</a:t>
            </a:r>
            <a:r>
              <a:rPr kumimoji="0" lang="fr-FR" sz="2400" b="0" i="0" u="none" strike="noStrike" cap="none" normalizeH="0" baseline="0" dirty="0">
                <a:ln>
                  <a:noFill/>
                </a:ln>
                <a:solidFill>
                  <a:schemeClr val="tx1"/>
                </a:solidFill>
                <a:effectLst/>
                <a:ea typeface="Times New Roman" pitchFamily="18" charset="0"/>
                <a:cs typeface="Arial" pitchFamily="34" charset="0"/>
              </a:rPr>
              <a:t>lvéolo-dentaire vers l’extérieur ce qui augmente la longueur de l’arcade. </a:t>
            </a:r>
          </a:p>
          <a:p>
            <a:pPr marL="0" marR="0" lvl="0" indent="0" algn="l" defTabSz="914400" rtl="0" eaLnBrk="1" fontAlgn="base" latinLnBrk="0" hangingPunct="1">
              <a:lnSpc>
                <a:spcPct val="100000"/>
              </a:lnSpc>
              <a:spcBef>
                <a:spcPct val="0"/>
              </a:spcBef>
              <a:spcAft>
                <a:spcPct val="0"/>
              </a:spcAft>
              <a:buClrTx/>
              <a:buSzTx/>
              <a:tabLst>
                <a:tab pos="114300" algn="l"/>
                <a:tab pos="228600" algn="l"/>
              </a:tabLst>
            </a:pPr>
            <a:r>
              <a:rPr kumimoji="0" lang="fr-FR" sz="2400" b="0" i="0" u="none" strike="noStrike" cap="none" normalizeH="0" baseline="0" dirty="0">
                <a:ln>
                  <a:noFill/>
                </a:ln>
                <a:solidFill>
                  <a:schemeClr val="tx1"/>
                </a:solidFill>
                <a:effectLst/>
                <a:ea typeface="Times New Roman" pitchFamily="18" charset="0"/>
                <a:cs typeface="Arial" pitchFamily="34" charset="0"/>
              </a:rPr>
              <a:t> </a:t>
            </a:r>
            <a:endParaRPr kumimoji="0" lang="fr-FR" sz="2400" b="0" i="0" u="none" strike="noStrike" cap="none" normalizeH="0" baseline="0" dirty="0">
              <a:ln>
                <a:noFill/>
              </a:ln>
              <a:solidFill>
                <a:schemeClr val="tx1"/>
              </a:solidFill>
              <a:effectLst/>
              <a:cs typeface="Arial" pitchFamily="34" charset="0"/>
            </a:endParaRPr>
          </a:p>
        </p:txBody>
      </p:sp>
      <p:sp>
        <p:nvSpPr>
          <p:cNvPr id="6" name="Rectangle 5"/>
          <p:cNvSpPr/>
          <p:nvPr/>
        </p:nvSpPr>
        <p:spPr>
          <a:xfrm>
            <a:off x="395536" y="2204864"/>
            <a:ext cx="3131050" cy="400110"/>
          </a:xfrm>
          <a:prstGeom prst="rect">
            <a:avLst/>
          </a:prstGeom>
        </p:spPr>
        <p:txBody>
          <a:bodyPr wrap="none">
            <a:spAutoFit/>
          </a:bodyPr>
          <a:lstStyle/>
          <a:p>
            <a:r>
              <a:rPr lang="fr-FR" sz="2000" b="1" i="1" u="sng" dirty="0">
                <a:solidFill>
                  <a:schemeClr val="accent1">
                    <a:lumMod val="60000"/>
                    <a:lumOff val="40000"/>
                  </a:schemeClr>
                </a:solidFill>
                <a:effectLst>
                  <a:outerShdw blurRad="38100" dist="38100" dir="2700000" algn="tl">
                    <a:srgbClr val="000000">
                      <a:alpha val="43137"/>
                    </a:srgbClr>
                  </a:outerShdw>
                </a:effectLst>
                <a:cs typeface="Arial" pitchFamily="34" charset="0"/>
              </a:rPr>
              <a:t>Selon la forme physiologique :</a:t>
            </a:r>
            <a:endParaRPr lang="fr-FR" sz="2000" i="1" dirty="0">
              <a:solidFill>
                <a:schemeClr val="accent1">
                  <a:lumMod val="60000"/>
                  <a:lumOff val="40000"/>
                </a:schemeClr>
              </a:solidFill>
              <a:effectLst>
                <a:outerShdw blurRad="38100" dist="38100" dir="2700000" algn="tl">
                  <a:srgbClr val="000000">
                    <a:alpha val="43137"/>
                  </a:srgbClr>
                </a:outerShdw>
              </a:effectLst>
              <a:cs typeface="Arial" pitchFamily="34" charset="0"/>
            </a:endParaRPr>
          </a:p>
        </p:txBody>
      </p:sp>
      <p:sp>
        <p:nvSpPr>
          <p:cNvPr id="100356" name="Rectangle 4"/>
          <p:cNvSpPr>
            <a:spLocks noChangeArrowheads="1"/>
          </p:cNvSpPr>
          <p:nvPr/>
        </p:nvSpPr>
        <p:spPr bwMode="auto">
          <a:xfrm>
            <a:off x="285720" y="2359406"/>
            <a:ext cx="8429684"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lang="fr-FR" sz="2400" dirty="0">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lang="fr-FR" sz="2400" dirty="0">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lang="fr-FR" sz="2400" dirty="0">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endParaRPr lang="fr-FR" sz="2400" dirty="0">
              <a:latin typeface="Perpetua" pitchFamily="18"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228600" algn="l"/>
              </a:tabLst>
            </a:pPr>
            <a:r>
              <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rPr>
              <a:t>Soit une « </a:t>
            </a:r>
            <a:r>
              <a:rPr kumimoji="0" lang="fr-FR" sz="2400" b="0" i="0" u="none" strike="noStrike" cap="none" normalizeH="0" baseline="0" dirty="0">
                <a:ln>
                  <a:noFill/>
                </a:ln>
                <a:solidFill>
                  <a:schemeClr val="accent1"/>
                </a:solidFill>
                <a:effectLst/>
                <a:latin typeface="Perpetua" pitchFamily="18" charset="0"/>
                <a:ea typeface="Times New Roman" pitchFamily="18" charset="0"/>
                <a:cs typeface="Arial" pitchFamily="34" charset="0"/>
              </a:rPr>
              <a:t>dysharmonie aggravée</a:t>
            </a:r>
            <a:r>
              <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rPr>
              <a:t> » due à une </a:t>
            </a:r>
            <a:r>
              <a:rPr kumimoji="0" lang="fr-FR" sz="2400" b="0" i="0" u="none" strike="noStrike" cap="none" normalizeH="0" baseline="0" dirty="0" err="1">
                <a:ln>
                  <a:noFill/>
                </a:ln>
                <a:solidFill>
                  <a:schemeClr val="tx1"/>
                </a:solidFill>
                <a:effectLst/>
                <a:latin typeface="Perpetua" pitchFamily="18" charset="0"/>
                <a:ea typeface="Times New Roman" pitchFamily="18" charset="0"/>
                <a:cs typeface="Arial" pitchFamily="34" charset="0"/>
              </a:rPr>
              <a:t>linguoposition</a:t>
            </a:r>
            <a:r>
              <a:rPr kumimoji="0" lang="fr-FR" sz="2400" b="0" i="0" u="none" strike="noStrike" cap="none" normalizeH="0" baseline="0" dirty="0">
                <a:ln>
                  <a:noFill/>
                </a:ln>
                <a:solidFill>
                  <a:schemeClr val="tx1"/>
                </a:solidFill>
                <a:effectLst/>
                <a:latin typeface="Perpetua" pitchFamily="18" charset="0"/>
                <a:ea typeface="Times New Roman" pitchFamily="18" charset="0"/>
                <a:cs typeface="Arial" pitchFamily="34" charset="0"/>
              </a:rPr>
              <a:t> de toutes les dents de l’arcade. Les deux anomalies alvéolaires et dentaires sont alors superposées. </a:t>
            </a:r>
            <a:endParaRPr kumimoji="0" lang="fr-FR" sz="2400" b="0" i="0" u="none" strike="noStrike" cap="none" normalizeH="0" baseline="0" dirty="0">
              <a:ln>
                <a:noFill/>
              </a:ln>
              <a:solidFill>
                <a:schemeClr val="tx1"/>
              </a:solidFill>
              <a:effectLst/>
              <a:latin typeface="Perpetua" pitchFamily="18" charset="0"/>
              <a:cs typeface="Arial" pitchFamily="34" charset="0"/>
            </a:endParaRPr>
          </a:p>
        </p:txBody>
      </p:sp>
      <p:sp>
        <p:nvSpPr>
          <p:cNvPr id="100357" name="Rectangle 5"/>
          <p:cNvSpPr>
            <a:spLocks noChangeArrowheads="1"/>
          </p:cNvSpPr>
          <p:nvPr/>
        </p:nvSpPr>
        <p:spPr bwMode="auto">
          <a:xfrm>
            <a:off x="357158" y="5185301"/>
            <a:ext cx="8643998"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28600" algn="l"/>
              </a:tabLst>
            </a:pPr>
            <a:r>
              <a:rPr kumimoji="0" lang="fr-FR" sz="2400" b="0" i="0" u="none" strike="noStrike" cap="none" normalizeH="0" baseline="0" dirty="0">
                <a:ln>
                  <a:noFill/>
                </a:ln>
                <a:solidFill>
                  <a:schemeClr val="tx1"/>
                </a:solidFill>
                <a:effectLst/>
                <a:ea typeface="Times New Roman" pitchFamily="18" charset="0"/>
                <a:cs typeface="Arial" pitchFamily="34" charset="0"/>
              </a:rPr>
              <a:t> </a:t>
            </a:r>
            <a:endParaRPr kumimoji="0" lang="fr-FR" sz="2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28600" algn="l"/>
              </a:tabLst>
            </a:pPr>
            <a:endParaRPr kumimoji="0" lang="fr-FR" sz="2400" b="0" i="0" u="none" strike="noStrike" cap="none" normalizeH="0" baseline="0" dirty="0">
              <a:ln>
                <a:noFill/>
              </a:ln>
              <a:solidFill>
                <a:schemeClr val="tx1"/>
              </a:solidFill>
              <a:effectLst/>
              <a:cs typeface="Arial" pitchFamily="34" charset="0"/>
            </a:endParaRPr>
          </a:p>
        </p:txBody>
      </p:sp>
      <p:sp>
        <p:nvSpPr>
          <p:cNvPr id="7" name="Rectangle 6"/>
          <p:cNvSpPr/>
          <p:nvPr/>
        </p:nvSpPr>
        <p:spPr>
          <a:xfrm>
            <a:off x="0" y="0"/>
            <a:ext cx="9144000" cy="1569660"/>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7</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checkerboard(across)">
                                      <p:cBhvr>
                                        <p:cTn id="7" dur="500"/>
                                        <p:tgtEl>
                                          <p:spTgt spid="10035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00355"/>
                                        </p:tgtEl>
                                        <p:attrNameLst>
                                          <p:attrName>style.visibility</p:attrName>
                                        </p:attrNameLst>
                                      </p:cBhvr>
                                      <p:to>
                                        <p:strVal val="visible"/>
                                      </p:to>
                                    </p:set>
                                    <p:animEffect transition="in" filter="checkerboard(across)">
                                      <p:cBhvr>
                                        <p:cTn id="19" dur="500"/>
                                        <p:tgtEl>
                                          <p:spTgt spid="100355"/>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00356"/>
                                        </p:tgtEl>
                                        <p:attrNameLst>
                                          <p:attrName>style.visibility</p:attrName>
                                        </p:attrNameLst>
                                      </p:cBhvr>
                                      <p:to>
                                        <p:strVal val="visible"/>
                                      </p:to>
                                    </p:set>
                                    <p:animEffect transition="in" filter="checkerboard(across)">
                                      <p:cBhvr>
                                        <p:cTn id="24" dur="500"/>
                                        <p:tgtEl>
                                          <p:spTgt spid="100356"/>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00357"/>
                                        </p:tgtEl>
                                        <p:attrNameLst>
                                          <p:attrName>style.visibility</p:attrName>
                                        </p:attrNameLst>
                                      </p:cBhvr>
                                      <p:to>
                                        <p:strVal val="visible"/>
                                      </p:to>
                                    </p:set>
                                    <p:animEffect transition="in" filter="checkerboard(across)">
                                      <p:cBhvr>
                                        <p:cTn id="29" dur="5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p:bldP spid="6" grpId="0"/>
      <p:bldP spid="100356" grpId="0"/>
      <p:bldP spid="1003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p:cNvGraphicFramePr/>
          <p:nvPr/>
        </p:nvGraphicFramePr>
        <p:xfrm>
          <a:off x="1714480" y="2071678"/>
          <a:ext cx="526257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1" descr="Nouvelle image (36)"/>
          <p:cNvPicPr>
            <a:picLocks noChangeAspect="1" noChangeArrowheads="1"/>
          </p:cNvPicPr>
          <p:nvPr/>
        </p:nvPicPr>
        <p:blipFill>
          <a:blip r:embed="rId7" cstate="print"/>
          <a:srcRect/>
          <a:stretch>
            <a:fillRect/>
          </a:stretch>
        </p:blipFill>
        <p:spPr bwMode="auto">
          <a:xfrm>
            <a:off x="6215074" y="3500438"/>
            <a:ext cx="2928926" cy="2671750"/>
          </a:xfrm>
          <a:prstGeom prst="rect">
            <a:avLst/>
          </a:prstGeom>
          <a:noFill/>
          <a:ln w="57150" cmpd="thinThick">
            <a:noFill/>
            <a:miter lim="800000"/>
            <a:headEnd/>
            <a:tailEnd/>
          </a:ln>
        </p:spPr>
      </p:pic>
      <p:pic>
        <p:nvPicPr>
          <p:cNvPr id="46082" name="Picture 2"/>
          <p:cNvPicPr>
            <a:picLocks noChangeAspect="1" noChangeArrowheads="1"/>
          </p:cNvPicPr>
          <p:nvPr/>
        </p:nvPicPr>
        <p:blipFill>
          <a:blip r:embed="rId8" cstate="print"/>
          <a:srcRect/>
          <a:stretch>
            <a:fillRect/>
          </a:stretch>
        </p:blipFill>
        <p:spPr bwMode="auto">
          <a:xfrm>
            <a:off x="0" y="3357562"/>
            <a:ext cx="2500298" cy="2786082"/>
          </a:xfrm>
          <a:prstGeom prst="rect">
            <a:avLst/>
          </a:prstGeom>
          <a:noFill/>
          <a:ln w="9525">
            <a:noFill/>
            <a:miter lim="800000"/>
            <a:headEnd/>
            <a:tailEnd/>
          </a:ln>
        </p:spPr>
      </p:pic>
      <p:pic>
        <p:nvPicPr>
          <p:cNvPr id="46083" name="Picture 3" descr="b"/>
          <p:cNvPicPr>
            <a:picLocks noChangeAspect="1" noChangeArrowheads="1"/>
          </p:cNvPicPr>
          <p:nvPr/>
        </p:nvPicPr>
        <p:blipFill>
          <a:blip r:embed="rId9" cstate="print"/>
          <a:srcRect b="20000"/>
          <a:stretch>
            <a:fillRect/>
          </a:stretch>
        </p:blipFill>
        <p:spPr bwMode="auto">
          <a:xfrm>
            <a:off x="928662" y="785794"/>
            <a:ext cx="3429024" cy="2143140"/>
          </a:xfrm>
          <a:prstGeom prst="rect">
            <a:avLst/>
          </a:prstGeom>
          <a:noFill/>
          <a:ln w="9525">
            <a:noFill/>
            <a:miter lim="800000"/>
            <a:headEnd/>
            <a:tailEnd/>
          </a:ln>
        </p:spPr>
      </p:pic>
      <p:sp>
        <p:nvSpPr>
          <p:cNvPr id="7" name="Rectangle 6"/>
          <p:cNvSpPr/>
          <p:nvPr/>
        </p:nvSpPr>
        <p:spPr>
          <a:xfrm>
            <a:off x="214282" y="214290"/>
            <a:ext cx="2666307" cy="461665"/>
          </a:xfrm>
          <a:prstGeom prst="rect">
            <a:avLst/>
          </a:prstGeom>
        </p:spPr>
        <p:txBody>
          <a:bodyPr wrap="none">
            <a:spAutoFit/>
          </a:bodyPr>
          <a:lstStyle/>
          <a:p>
            <a:r>
              <a:rPr lang="fr-FR" sz="2400" b="1" i="1" u="sng" dirty="0">
                <a:solidFill>
                  <a:schemeClr val="accent1">
                    <a:lumMod val="60000"/>
                    <a:lumOff val="40000"/>
                  </a:schemeClr>
                </a:solidFill>
                <a:effectLst>
                  <a:outerShdw blurRad="38100" dist="38100" dir="2700000" algn="tl">
                    <a:srgbClr val="FFFFFF"/>
                  </a:outerShdw>
                </a:effectLst>
                <a:cs typeface="Arial" pitchFamily="34" charset="0"/>
              </a:rPr>
              <a:t>Selon la localisation</a:t>
            </a: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a:t>
            </a:r>
            <a:endParaRPr lang="fr-FR" sz="2400" dirty="0">
              <a:solidFill>
                <a:schemeClr val="accent1">
                  <a:lumMod val="60000"/>
                  <a:lumOff val="40000"/>
                </a:schemeClr>
              </a:solidFill>
            </a:endParaRPr>
          </a:p>
        </p:txBody>
      </p:sp>
      <p:pic>
        <p:nvPicPr>
          <p:cNvPr id="8" name="Picture 19"/>
          <p:cNvPicPr>
            <a:picLocks noChangeAspect="1" noChangeArrowheads="1"/>
          </p:cNvPicPr>
          <p:nvPr/>
        </p:nvPicPr>
        <p:blipFill>
          <a:blip r:embed="rId10" cstate="print"/>
          <a:srcRect/>
          <a:stretch>
            <a:fillRect/>
          </a:stretch>
        </p:blipFill>
        <p:spPr bwMode="auto">
          <a:xfrm>
            <a:off x="4643438" y="785794"/>
            <a:ext cx="3311526" cy="2157414"/>
          </a:xfrm>
          <a:prstGeom prst="rect">
            <a:avLst/>
          </a:prstGeom>
          <a:noFill/>
          <a:ln w="57150" cmpd="thinThick">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46083"/>
                                        </p:tgtEl>
                                        <p:attrNameLst>
                                          <p:attrName>style.visibility</p:attrName>
                                        </p:attrNameLst>
                                      </p:cBhvr>
                                      <p:to>
                                        <p:strVal val="visible"/>
                                      </p:to>
                                    </p:set>
                                    <p:animEffect transition="in" filter="checkerboard(across)">
                                      <p:cBhvr>
                                        <p:cTn id="11" dur="500"/>
                                        <p:tgtEl>
                                          <p:spTgt spid="4608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1+#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6082"/>
                                        </p:tgtEl>
                                        <p:attrNameLst>
                                          <p:attrName>style.visibility</p:attrName>
                                        </p:attrNameLst>
                                      </p:cBhvr>
                                      <p:to>
                                        <p:strVal val="visible"/>
                                      </p:to>
                                    </p:set>
                                    <p:anim calcmode="lin" valueType="num">
                                      <p:cBhvr additive="base">
                                        <p:cTn id="22" dur="500" fill="hold"/>
                                        <p:tgtEl>
                                          <p:spTgt spid="46082"/>
                                        </p:tgtEl>
                                        <p:attrNameLst>
                                          <p:attrName>ppt_x</p:attrName>
                                        </p:attrNameLst>
                                      </p:cBhvr>
                                      <p:tavLst>
                                        <p:tav tm="0">
                                          <p:val>
                                            <p:strVal val="0-#ppt_w/2"/>
                                          </p:val>
                                        </p:tav>
                                        <p:tav tm="100000">
                                          <p:val>
                                            <p:strVal val="#ppt_x"/>
                                          </p:val>
                                        </p:tav>
                                      </p:tavLst>
                                    </p:anim>
                                    <p:anim calcmode="lin" valueType="num">
                                      <p:cBhvr additive="base">
                                        <p:cTn id="23"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1700808"/>
            <a:ext cx="8028384" cy="5373779"/>
          </a:xfrm>
          <a:prstGeom prst="rect">
            <a:avLst/>
          </a:prstGeom>
        </p:spPr>
        <p:txBody>
          <a:bodyPr wrap="square">
            <a:spAutoFit/>
          </a:bodyPr>
          <a:lstStyle/>
          <a:p>
            <a:pPr marL="360000" indent="-288000">
              <a:spcBef>
                <a:spcPct val="20000"/>
              </a:spcBef>
            </a:pPr>
            <a:endParaRPr lang="fr-FR" sz="1400" b="1" dirty="0"/>
          </a:p>
          <a:p>
            <a:pPr marL="360000" indent="-288000">
              <a:lnSpc>
                <a:spcPct val="80000"/>
              </a:lnSpc>
              <a:buFontTx/>
              <a:buNone/>
            </a:pPr>
            <a:r>
              <a:rPr lang="fr-FR" sz="2000" b="1" dirty="0">
                <a:solidFill>
                  <a:schemeClr val="bg1"/>
                </a:solidFill>
              </a:rPr>
              <a:t>  La dysharmonie </a:t>
            </a:r>
            <a:r>
              <a:rPr lang="fr-FR" sz="2000" b="1" dirty="0" err="1">
                <a:solidFill>
                  <a:schemeClr val="bg1"/>
                </a:solidFill>
              </a:rPr>
              <a:t>dento</a:t>
            </a:r>
            <a:r>
              <a:rPr lang="fr-FR" sz="2000" b="1" dirty="0">
                <a:solidFill>
                  <a:schemeClr val="bg1"/>
                </a:solidFill>
              </a:rPr>
              <a:t>-maxillaire </a:t>
            </a:r>
          </a:p>
          <a:p>
            <a:pPr marL="360000" indent="-288000">
              <a:spcBef>
                <a:spcPct val="20000"/>
              </a:spcBef>
            </a:pPr>
            <a:r>
              <a:rPr lang="fr-FR" sz="2000" b="1" dirty="0"/>
              <a:t>    - Définition </a:t>
            </a:r>
          </a:p>
          <a:p>
            <a:pPr marL="360000" indent="-288000">
              <a:spcBef>
                <a:spcPct val="20000"/>
              </a:spcBef>
            </a:pPr>
            <a:r>
              <a:rPr lang="fr-FR" sz="2000" b="1" dirty="0"/>
              <a:t>   - Etiologie </a:t>
            </a:r>
          </a:p>
          <a:p>
            <a:pPr marL="360000" indent="-288000">
              <a:spcBef>
                <a:spcPct val="20000"/>
              </a:spcBef>
            </a:pPr>
            <a:r>
              <a:rPr lang="fr-FR" sz="2000" b="1" dirty="0"/>
              <a:t>   - les différents types de la DDM</a:t>
            </a:r>
          </a:p>
          <a:p>
            <a:pPr marL="360000" indent="-288000">
              <a:spcBef>
                <a:spcPct val="20000"/>
              </a:spcBef>
            </a:pPr>
            <a:r>
              <a:rPr lang="fr-FR" sz="2000" b="1" dirty="0"/>
              <a:t>         - DDM par </a:t>
            </a:r>
            <a:r>
              <a:rPr lang="fr-FR" sz="2000" b="1" dirty="0" err="1">
                <a:solidFill>
                  <a:schemeClr val="bg1"/>
                </a:solidFill>
              </a:rPr>
              <a:t>macrodontie</a:t>
            </a:r>
            <a:r>
              <a:rPr lang="fr-FR" sz="2000" b="1" dirty="0"/>
              <a:t> relative.</a:t>
            </a:r>
          </a:p>
          <a:p>
            <a:pPr marL="360000" indent="-288000">
              <a:spcBef>
                <a:spcPct val="20000"/>
              </a:spcBef>
            </a:pPr>
            <a:r>
              <a:rPr lang="fr-FR" sz="2000" b="1" dirty="0"/>
              <a:t>         - DDM par </a:t>
            </a:r>
            <a:r>
              <a:rPr lang="fr-FR" sz="2000" b="1" dirty="0" err="1">
                <a:solidFill>
                  <a:schemeClr val="bg1"/>
                </a:solidFill>
              </a:rPr>
              <a:t>microdontie</a:t>
            </a:r>
            <a:r>
              <a:rPr lang="fr-FR" sz="2000" b="1" dirty="0"/>
              <a:t> relative.</a:t>
            </a:r>
          </a:p>
          <a:p>
            <a:pPr marL="360000" indent="-288000">
              <a:spcBef>
                <a:spcPct val="20000"/>
              </a:spcBef>
            </a:pPr>
            <a:r>
              <a:rPr lang="fr-FR" sz="2000" b="1" dirty="0">
                <a:solidFill>
                  <a:schemeClr val="bg1"/>
                </a:solidFill>
              </a:rPr>
              <a:t>   </a:t>
            </a:r>
            <a:r>
              <a:rPr lang="fr-FR" sz="2000" b="1" dirty="0"/>
              <a:t>- Analyse et évaluation chiffrée de la :</a:t>
            </a:r>
          </a:p>
          <a:p>
            <a:pPr marL="360000" indent="-288000">
              <a:spcBef>
                <a:spcPct val="20000"/>
              </a:spcBef>
            </a:pPr>
            <a:r>
              <a:rPr lang="fr-FR" sz="2000" b="1" dirty="0"/>
              <a:t>         . Evaluation de la </a:t>
            </a:r>
            <a:r>
              <a:rPr lang="fr-FR" sz="2000" b="1" dirty="0">
                <a:solidFill>
                  <a:schemeClr val="bg1"/>
                </a:solidFill>
              </a:rPr>
              <a:t>DDM actuelle ou apparente.</a:t>
            </a:r>
          </a:p>
          <a:p>
            <a:pPr marL="360000" indent="-288000">
              <a:spcBef>
                <a:spcPct val="20000"/>
              </a:spcBef>
            </a:pPr>
            <a:r>
              <a:rPr lang="fr-FR" sz="2000" b="1" dirty="0"/>
              <a:t>         . Evaluation de la </a:t>
            </a:r>
            <a:r>
              <a:rPr lang="fr-FR" sz="2000" b="1" dirty="0">
                <a:solidFill>
                  <a:schemeClr val="bg1"/>
                </a:solidFill>
              </a:rPr>
              <a:t>DDM prévisible</a:t>
            </a:r>
            <a:r>
              <a:rPr lang="fr-FR" sz="2000" b="1" dirty="0"/>
              <a:t>.</a:t>
            </a:r>
            <a:endParaRPr lang="fr-FR" sz="2000" dirty="0"/>
          </a:p>
          <a:p>
            <a:pPr marL="360000" indent="-288000">
              <a:spcBef>
                <a:spcPct val="20000"/>
              </a:spcBef>
            </a:pPr>
            <a:r>
              <a:rPr lang="fr-FR" sz="2000" b="1" dirty="0"/>
              <a:t>         . Evaluation de la </a:t>
            </a:r>
            <a:r>
              <a:rPr lang="fr-FR" sz="2000" b="1" dirty="0">
                <a:solidFill>
                  <a:schemeClr val="bg1"/>
                </a:solidFill>
              </a:rPr>
              <a:t>DDM globale.</a:t>
            </a:r>
          </a:p>
          <a:p>
            <a:pPr marL="360000" indent="-288000">
              <a:spcBef>
                <a:spcPct val="20000"/>
              </a:spcBef>
            </a:pPr>
            <a:r>
              <a:rPr lang="fr-FR" sz="2000" b="1">
                <a:solidFill>
                  <a:schemeClr val="bg1"/>
                </a:solidFill>
              </a:rPr>
              <a:t>- </a:t>
            </a:r>
            <a:r>
              <a:rPr lang="fr-FR" sz="2000" b="1" dirty="0">
                <a:solidFill>
                  <a:schemeClr val="bg1"/>
                </a:solidFill>
              </a:rPr>
              <a:t>La dysharmonie </a:t>
            </a:r>
            <a:r>
              <a:rPr lang="fr-FR" sz="2000" b="1" dirty="0" err="1">
                <a:solidFill>
                  <a:schemeClr val="bg1"/>
                </a:solidFill>
              </a:rPr>
              <a:t>dento</a:t>
            </a:r>
            <a:r>
              <a:rPr lang="fr-FR" sz="2000" b="1" dirty="0">
                <a:solidFill>
                  <a:schemeClr val="bg1"/>
                </a:solidFill>
              </a:rPr>
              <a:t>-dentaire.</a:t>
            </a:r>
            <a:endParaRPr lang="fr-FR" sz="2000" dirty="0">
              <a:solidFill>
                <a:schemeClr val="bg1"/>
              </a:solidFill>
            </a:endParaRPr>
          </a:p>
          <a:p>
            <a:pPr marL="360000" indent="-288000">
              <a:spcBef>
                <a:spcPct val="20000"/>
              </a:spcBef>
            </a:pPr>
            <a:r>
              <a:rPr lang="fr-FR" sz="2000" b="1" dirty="0">
                <a:solidFill>
                  <a:schemeClr val="bg1"/>
                </a:solidFill>
              </a:rPr>
              <a:t>Conclusion</a:t>
            </a:r>
          </a:p>
          <a:p>
            <a:pPr marL="360000" indent="-288000">
              <a:spcBef>
                <a:spcPct val="20000"/>
              </a:spcBef>
            </a:pPr>
            <a:r>
              <a:rPr lang="fr-FR" sz="2000" b="1" dirty="0">
                <a:solidFill>
                  <a:schemeClr val="bg1"/>
                </a:solidFill>
              </a:rPr>
              <a:t>Bibliographie</a:t>
            </a:r>
          </a:p>
          <a:p>
            <a:pPr marL="360000" indent="-288000">
              <a:lnSpc>
                <a:spcPct val="80000"/>
              </a:lnSpc>
              <a:buFontTx/>
              <a:buNone/>
            </a:pPr>
            <a:endParaRPr lang="fr-FR" sz="1400" b="1" dirty="0"/>
          </a:p>
          <a:p>
            <a:pPr marL="360000" indent="-288000"/>
            <a:endParaRPr lang="fr-FR" sz="1400" dirty="0"/>
          </a:p>
        </p:txBody>
      </p:sp>
      <p:sp>
        <p:nvSpPr>
          <p:cNvPr id="7" name="Rectangle 6"/>
          <p:cNvSpPr/>
          <p:nvPr/>
        </p:nvSpPr>
        <p:spPr>
          <a:xfrm>
            <a:off x="683568" y="476672"/>
            <a:ext cx="1377300" cy="769441"/>
          </a:xfrm>
          <a:prstGeom prst="rect">
            <a:avLst/>
          </a:prstGeom>
          <a:noFill/>
        </p:spPr>
        <p:txBody>
          <a:bodyPr wrap="none" lIns="91440" tIns="45720" rIns="91440" bIns="45720">
            <a:spAutoFit/>
          </a:bodyPr>
          <a:lstStyle/>
          <a:p>
            <a:pPr algn="ct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Plan: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1052736"/>
            <a:ext cx="8858280" cy="1938992"/>
          </a:xfrm>
          <a:prstGeom prst="rect">
            <a:avLst/>
          </a:prstGeom>
        </p:spPr>
        <p:txBody>
          <a:bodyPr wrap="square">
            <a:spAutoFit/>
          </a:bodyPr>
          <a:lstStyle/>
          <a:p>
            <a:pPr lvl="0" eaLnBrk="0" fontAlgn="base" hangingPunct="0">
              <a:spcBef>
                <a:spcPct val="0"/>
              </a:spcBef>
              <a:spcAft>
                <a:spcPct val="0"/>
              </a:spcAft>
              <a:buFont typeface="Arial" pitchFamily="34" charset="0"/>
              <a:buChar char="•"/>
              <a:tabLst>
                <a:tab pos="228600" algn="l"/>
              </a:tabLst>
            </a:pPr>
            <a:r>
              <a:rPr lang="fr-FR" sz="2400" b="1" i="1" dirty="0">
                <a:solidFill>
                  <a:srgbClr val="008000"/>
                </a:solidFill>
                <a:ea typeface="Times New Roman" pitchFamily="18" charset="0"/>
                <a:cs typeface="Arial" pitchFamily="34" charset="0"/>
              </a:rPr>
              <a:t>Avant 06 – 07 ans : </a:t>
            </a:r>
          </a:p>
          <a:p>
            <a:pPr lvl="0" eaLnBrk="0" fontAlgn="base" hangingPunct="0">
              <a:spcBef>
                <a:spcPct val="0"/>
              </a:spcBef>
              <a:spcAft>
                <a:spcPct val="0"/>
              </a:spcAft>
              <a:tabLst>
                <a:tab pos="228600" algn="l"/>
              </a:tabLst>
            </a:pPr>
            <a:r>
              <a:rPr lang="fr-FR" sz="2400" b="1" i="1" dirty="0">
                <a:solidFill>
                  <a:srgbClr val="008000"/>
                </a:solidFill>
                <a:ea typeface="Times New Roman" pitchFamily="18" charset="0"/>
                <a:cs typeface="Arial" pitchFamily="34" charset="0"/>
              </a:rPr>
              <a:t>                           </a:t>
            </a:r>
            <a:r>
              <a:rPr lang="fr-FR" sz="2400" b="1" i="1" dirty="0">
                <a:ea typeface="Times New Roman" pitchFamily="18" charset="0"/>
                <a:cs typeface="Arial" pitchFamily="34" charset="0"/>
              </a:rPr>
              <a:t>DDM de présomption :</a:t>
            </a:r>
            <a:endParaRPr lang="fr-FR" sz="2400" i="1" dirty="0">
              <a:cs typeface="Arial" pitchFamily="34" charset="0"/>
            </a:endParaRPr>
          </a:p>
          <a:p>
            <a:pPr lvl="0" eaLnBrk="0" fontAlgn="base" hangingPunct="0">
              <a:spcBef>
                <a:spcPct val="0"/>
              </a:spcBef>
              <a:spcAft>
                <a:spcPct val="0"/>
              </a:spcAft>
              <a:tabLst>
                <a:tab pos="228600" algn="l"/>
              </a:tabLst>
            </a:pPr>
            <a:r>
              <a:rPr lang="fr-FR" sz="2400" i="1" dirty="0">
                <a:solidFill>
                  <a:srgbClr val="000000"/>
                </a:solidFill>
                <a:ea typeface="Times New Roman" pitchFamily="18" charset="0"/>
                <a:cs typeface="Arial" pitchFamily="34" charset="0"/>
              </a:rPr>
              <a:t>       - Absence complète du «  </a:t>
            </a:r>
            <a:r>
              <a:rPr lang="fr-FR" sz="2400" b="1" i="1" dirty="0">
                <a:solidFill>
                  <a:srgbClr val="000000"/>
                </a:solidFill>
                <a:ea typeface="Times New Roman" pitchFamily="18" charset="0"/>
                <a:cs typeface="Arial" pitchFamily="34" charset="0"/>
              </a:rPr>
              <a:t>diastème de Bogue</a:t>
            </a:r>
            <a:r>
              <a:rPr lang="fr-FR" sz="2400" i="1" dirty="0">
                <a:solidFill>
                  <a:srgbClr val="000000"/>
                </a:solidFill>
                <a:ea typeface="Times New Roman" pitchFamily="18" charset="0"/>
                <a:cs typeface="Arial" pitchFamily="34" charset="0"/>
              </a:rPr>
              <a:t> » entre les dents temporaires antérieures. </a:t>
            </a:r>
            <a:endParaRPr lang="fr-FR" sz="2400" i="1" dirty="0">
              <a:cs typeface="Arial" pitchFamily="34" charset="0"/>
            </a:endParaRPr>
          </a:p>
          <a:p>
            <a:pPr lvl="0" eaLnBrk="0" fontAlgn="base" hangingPunct="0">
              <a:spcBef>
                <a:spcPct val="0"/>
              </a:spcBef>
              <a:spcAft>
                <a:spcPct val="0"/>
              </a:spcAft>
              <a:tabLst>
                <a:tab pos="228600" algn="l"/>
              </a:tabLst>
            </a:pPr>
            <a:r>
              <a:rPr lang="fr-FR" sz="2400" i="1" dirty="0">
                <a:solidFill>
                  <a:srgbClr val="000000"/>
                </a:solidFill>
                <a:ea typeface="Times New Roman" pitchFamily="18" charset="0"/>
                <a:cs typeface="Arial" pitchFamily="34" charset="0"/>
              </a:rPr>
              <a:t>       - Absence du diastèmes de </a:t>
            </a:r>
            <a:r>
              <a:rPr lang="fr-FR" sz="2400" b="1" i="1" dirty="0">
                <a:solidFill>
                  <a:srgbClr val="000000"/>
                </a:solidFill>
                <a:ea typeface="Times New Roman" pitchFamily="18" charset="0"/>
                <a:cs typeface="Arial" pitchFamily="34" charset="0"/>
              </a:rPr>
              <a:t>Simiens</a:t>
            </a:r>
            <a:r>
              <a:rPr lang="fr-FR" sz="2400" i="1" dirty="0">
                <a:solidFill>
                  <a:srgbClr val="000000"/>
                </a:solidFill>
                <a:ea typeface="Times New Roman" pitchFamily="18" charset="0"/>
                <a:cs typeface="Arial" pitchFamily="34" charset="0"/>
              </a:rPr>
              <a:t> phase de constitution de la denture temporaire.</a:t>
            </a:r>
            <a:endParaRPr lang="fr-FR" sz="2400" i="1" dirty="0">
              <a:cs typeface="Arial" pitchFamily="34" charset="0"/>
            </a:endParaRPr>
          </a:p>
        </p:txBody>
      </p:sp>
      <p:cxnSp>
        <p:nvCxnSpPr>
          <p:cNvPr id="4" name="Connecteur droit avec flèche 3"/>
          <p:cNvCxnSpPr/>
          <p:nvPr/>
        </p:nvCxnSpPr>
        <p:spPr>
          <a:xfrm>
            <a:off x="1357290" y="1643050"/>
            <a:ext cx="642942"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23528" y="2924944"/>
            <a:ext cx="8643966" cy="830997"/>
          </a:xfrm>
          <a:prstGeom prst="rect">
            <a:avLst/>
          </a:prstGeom>
        </p:spPr>
        <p:txBody>
          <a:bodyPr wrap="square">
            <a:spAutoFit/>
          </a:bodyPr>
          <a:lstStyle/>
          <a:p>
            <a:pPr lvl="0" eaLnBrk="0" fontAlgn="base" hangingPunct="0">
              <a:spcBef>
                <a:spcPct val="0"/>
              </a:spcBef>
              <a:spcAft>
                <a:spcPct val="0"/>
              </a:spcAft>
              <a:buFontTx/>
              <a:buChar char="•"/>
              <a:tabLst>
                <a:tab pos="228600" algn="l"/>
              </a:tabLst>
            </a:pPr>
            <a:r>
              <a:rPr lang="fr-FR" sz="2400" b="1" i="1" dirty="0">
                <a:solidFill>
                  <a:srgbClr val="008000"/>
                </a:solidFill>
                <a:latin typeface="Perpetua" pitchFamily="18" charset="0"/>
                <a:ea typeface="Times New Roman" pitchFamily="18" charset="0"/>
                <a:cs typeface="Arial" pitchFamily="34" charset="0"/>
              </a:rPr>
              <a:t> Entre 07 et 12 ans : </a:t>
            </a:r>
            <a:endParaRPr lang="fr-FR" sz="2400" i="1" dirty="0">
              <a:latin typeface="Perpetua" pitchFamily="18" charset="0"/>
              <a:cs typeface="Arial" pitchFamily="34" charset="0"/>
            </a:endParaRPr>
          </a:p>
          <a:p>
            <a:pPr lvl="0" eaLnBrk="0" fontAlgn="base" hangingPunct="0">
              <a:spcBef>
                <a:spcPct val="0"/>
              </a:spcBef>
              <a:spcAft>
                <a:spcPct val="0"/>
              </a:spcAft>
              <a:tabLst>
                <a:tab pos="228600" algn="l"/>
              </a:tabLst>
            </a:pPr>
            <a:r>
              <a:rPr lang="fr-FR" sz="2400" i="1" dirty="0">
                <a:latin typeface="Perpetua" pitchFamily="18" charset="0"/>
                <a:ea typeface="Times New Roman" pitchFamily="18" charset="0"/>
                <a:cs typeface="Arial" pitchFamily="34" charset="0"/>
              </a:rPr>
              <a:t>    Au moment de la denture mixte deux formes cliniques sont remarquées :                                        </a:t>
            </a:r>
            <a:endParaRPr lang="fr-FR" sz="2400" i="1" dirty="0">
              <a:latin typeface="Perpetua" pitchFamily="18" charset="0"/>
              <a:cs typeface="Arial" pitchFamily="34" charset="0"/>
            </a:endParaRPr>
          </a:p>
        </p:txBody>
      </p:sp>
      <p:sp>
        <p:nvSpPr>
          <p:cNvPr id="6" name="Rectangle 5"/>
          <p:cNvSpPr/>
          <p:nvPr/>
        </p:nvSpPr>
        <p:spPr>
          <a:xfrm>
            <a:off x="285720" y="428604"/>
            <a:ext cx="3853940" cy="461665"/>
          </a:xfrm>
          <a:prstGeom prst="rect">
            <a:avLst/>
          </a:prstGeom>
        </p:spPr>
        <p:txBody>
          <a:bodyPr wrap="square">
            <a:spAutoFit/>
          </a:bodyPr>
          <a:lstStyle/>
          <a:p>
            <a:pPr lvl="0" fontAlgn="base">
              <a:spcBef>
                <a:spcPct val="0"/>
              </a:spcBef>
              <a:spcAft>
                <a:spcPct val="0"/>
              </a:spcAft>
              <a:tabLst>
                <a:tab pos="228600" algn="l"/>
              </a:tabLst>
            </a:pPr>
            <a:r>
              <a:rPr lang="fr-FR" sz="2400" b="1" i="1" u="sng" dirty="0">
                <a:solidFill>
                  <a:schemeClr val="accent1">
                    <a:lumMod val="60000"/>
                    <a:lumOff val="40000"/>
                  </a:schemeClr>
                </a:solidFill>
                <a:effectLst>
                  <a:outerShdw blurRad="38100" dist="38100" dir="2700000" algn="tl">
                    <a:srgbClr val="000000">
                      <a:alpha val="43137"/>
                    </a:srgbClr>
                  </a:outerShdw>
                </a:effectLst>
                <a:ea typeface="Times New Roman" pitchFamily="18" charset="0"/>
                <a:cs typeface="Arial" pitchFamily="34" charset="0"/>
              </a:rPr>
              <a:t>Selon la chronologique</a:t>
            </a:r>
            <a:r>
              <a:rPr lang="fr-FR" sz="2400" b="1" i="1" dirty="0">
                <a:solidFill>
                  <a:schemeClr val="accent1">
                    <a:lumMod val="60000"/>
                    <a:lumOff val="40000"/>
                  </a:schemeClr>
                </a:solidFill>
                <a:effectLst>
                  <a:outerShdw blurRad="38100" dist="38100" dir="2700000" algn="tl">
                    <a:srgbClr val="000000">
                      <a:alpha val="43137"/>
                    </a:srgbClr>
                  </a:outerShdw>
                </a:effectLst>
                <a:ea typeface="Times New Roman" pitchFamily="18" charset="0"/>
                <a:cs typeface="Arial" pitchFamily="34" charset="0"/>
              </a:rPr>
              <a:t> : </a:t>
            </a:r>
            <a:endParaRPr lang="fr-FR" sz="2400" b="1" i="1" dirty="0">
              <a:solidFill>
                <a:schemeClr val="accent1">
                  <a:lumMod val="60000"/>
                  <a:lumOff val="40000"/>
                </a:schemeClr>
              </a:solidFill>
              <a:effectLst>
                <a:outerShdw blurRad="38100" dist="38100" dir="2700000" algn="tl">
                  <a:srgbClr val="000000">
                    <a:alpha val="43137"/>
                  </a:srgbClr>
                </a:outerShdw>
              </a:effectLst>
              <a:cs typeface="Arial" pitchFamily="34" charset="0"/>
            </a:endParaRPr>
          </a:p>
        </p:txBody>
      </p:sp>
      <p:cxnSp>
        <p:nvCxnSpPr>
          <p:cNvPr id="7" name="Connecteur droit avec flèche 6"/>
          <p:cNvCxnSpPr/>
          <p:nvPr/>
        </p:nvCxnSpPr>
        <p:spPr>
          <a:xfrm>
            <a:off x="395536" y="3861048"/>
            <a:ext cx="642942"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1520" y="3645024"/>
            <a:ext cx="8501122" cy="2308324"/>
          </a:xfrm>
          <a:prstGeom prst="rect">
            <a:avLst/>
          </a:prstGeom>
        </p:spPr>
        <p:txBody>
          <a:bodyPr wrap="square">
            <a:spAutoFit/>
          </a:bodyPr>
          <a:lstStyle/>
          <a:p>
            <a:pPr lvl="0" eaLnBrk="0" fontAlgn="base" hangingPunct="0">
              <a:spcBef>
                <a:spcPct val="0"/>
              </a:spcBef>
              <a:spcAft>
                <a:spcPct val="0"/>
              </a:spcAft>
              <a:tabLst>
                <a:tab pos="228600" algn="l"/>
              </a:tabLst>
            </a:pPr>
            <a:r>
              <a:rPr lang="fr-FR" sz="2400" b="1" i="1" dirty="0">
                <a:ea typeface="Times New Roman" pitchFamily="18" charset="0"/>
                <a:cs typeface="Arial" pitchFamily="34" charset="0"/>
              </a:rPr>
              <a:t>           La dysharmonie transitoire</a:t>
            </a:r>
            <a:r>
              <a:rPr lang="fr-FR" sz="2400" i="1" dirty="0">
                <a:ea typeface="Times New Roman" pitchFamily="18" charset="0"/>
                <a:cs typeface="Arial" pitchFamily="34" charset="0"/>
              </a:rPr>
              <a:t> : elle est due à une différence dimensionnelle entre dents lactéales et dents permanentes.</a:t>
            </a:r>
            <a:endParaRPr lang="fr-FR" sz="2400" i="1" dirty="0">
              <a:cs typeface="Arial" pitchFamily="34" charset="0"/>
            </a:endParaRPr>
          </a:p>
          <a:p>
            <a:pPr lvl="0" eaLnBrk="0" fontAlgn="base" hangingPunct="0">
              <a:spcBef>
                <a:spcPct val="0"/>
              </a:spcBef>
              <a:spcAft>
                <a:spcPct val="0"/>
              </a:spcAft>
              <a:tabLst>
                <a:tab pos="228600" algn="l"/>
              </a:tabLst>
            </a:pPr>
            <a:r>
              <a:rPr lang="fr-FR" sz="2400" i="1" dirty="0">
                <a:ea typeface="Times New Roman" pitchFamily="18" charset="0"/>
                <a:cs typeface="Arial" pitchFamily="34" charset="0"/>
              </a:rPr>
              <a:t>Cette dysharmonie peut apparaître à deux stades de dentition différents :</a:t>
            </a:r>
            <a:endParaRPr lang="fr-FR" sz="2400" i="1" dirty="0">
              <a:cs typeface="Arial" pitchFamily="34" charset="0"/>
            </a:endParaRPr>
          </a:p>
          <a:p>
            <a:pPr lvl="1" eaLnBrk="0" fontAlgn="base" hangingPunct="0">
              <a:spcBef>
                <a:spcPct val="0"/>
              </a:spcBef>
              <a:spcAft>
                <a:spcPct val="0"/>
              </a:spcAft>
              <a:buFont typeface="Wingdings" pitchFamily="2" charset="2"/>
              <a:buChar char=""/>
              <a:tabLst>
                <a:tab pos="228600" algn="l"/>
              </a:tabLst>
            </a:pPr>
            <a:r>
              <a:rPr lang="fr-FR" sz="2400" i="1" dirty="0">
                <a:ea typeface="Times New Roman" pitchFamily="18" charset="0"/>
                <a:cs typeface="Arial" pitchFamily="34" charset="0"/>
              </a:rPr>
              <a:t>Au moment de l’évolution des incisives latérales permanentes.</a:t>
            </a:r>
            <a:endParaRPr lang="fr-FR" sz="2400" i="1" dirty="0">
              <a:cs typeface="Arial" pitchFamily="34" charset="0"/>
            </a:endParaRPr>
          </a:p>
          <a:p>
            <a:pPr lvl="1" eaLnBrk="0" fontAlgn="base" hangingPunct="0">
              <a:spcBef>
                <a:spcPct val="0"/>
              </a:spcBef>
              <a:spcAft>
                <a:spcPct val="0"/>
              </a:spcAft>
              <a:buFont typeface="Wingdings" pitchFamily="2" charset="2"/>
              <a:buChar char=""/>
              <a:tabLst>
                <a:tab pos="228600" algn="l"/>
              </a:tabLst>
            </a:pPr>
            <a:r>
              <a:rPr lang="fr-FR" sz="2400" i="1" dirty="0">
                <a:ea typeface="Times New Roman" pitchFamily="18" charset="0"/>
                <a:cs typeface="Arial" pitchFamily="34" charset="0"/>
              </a:rPr>
              <a:t>Lors de l’éruption des canines </a:t>
            </a:r>
            <a:r>
              <a:rPr lang="fr-FR" sz="2400" i="1">
                <a:ea typeface="Times New Roman" pitchFamily="18" charset="0"/>
                <a:cs typeface="Arial" pitchFamily="34" charset="0"/>
              </a:rPr>
              <a:t>ou premières </a:t>
            </a:r>
            <a:r>
              <a:rPr lang="fr-FR" sz="2400" i="1" dirty="0">
                <a:ea typeface="Times New Roman" pitchFamily="18" charset="0"/>
                <a:cs typeface="Arial" pitchFamily="34" charset="0"/>
              </a:rPr>
              <a:t>prémolaires, alors que la seconde molaire temporaire est encore en place</a:t>
            </a:r>
            <a:endParaRPr lang="fr-FR" sz="2400" dirty="0"/>
          </a:p>
        </p:txBody>
      </p:sp>
      <p:sp>
        <p:nvSpPr>
          <p:cNvPr id="9" name="Rectangle 8"/>
          <p:cNvSpPr/>
          <p:nvPr/>
        </p:nvSpPr>
        <p:spPr>
          <a:xfrm>
            <a:off x="1000100" y="6211669"/>
            <a:ext cx="8001056" cy="461665"/>
          </a:xfrm>
          <a:prstGeom prst="rect">
            <a:avLst/>
          </a:prstGeom>
        </p:spPr>
        <p:txBody>
          <a:bodyPr wrap="square">
            <a:spAutoFit/>
          </a:bodyPr>
          <a:lstStyle/>
          <a:p>
            <a:pPr lvl="0" eaLnBrk="0" fontAlgn="base" hangingPunct="0">
              <a:spcBef>
                <a:spcPct val="0"/>
              </a:spcBef>
              <a:spcAft>
                <a:spcPct val="0"/>
              </a:spcAft>
              <a:tabLst>
                <a:tab pos="228600" algn="l"/>
              </a:tabLst>
            </a:pPr>
            <a:r>
              <a:rPr lang="fr-FR" sz="2400" b="1" i="1" dirty="0">
                <a:ea typeface="Times New Roman" pitchFamily="18" charset="0"/>
                <a:cs typeface="Arial" pitchFamily="34" charset="0"/>
              </a:rPr>
              <a:t>La dysharmonie vraie</a:t>
            </a:r>
            <a:r>
              <a:rPr lang="fr-FR" sz="2400" i="1" dirty="0">
                <a:solidFill>
                  <a:srgbClr val="FF00FF"/>
                </a:solidFill>
                <a:ea typeface="Times New Roman" pitchFamily="18" charset="0"/>
                <a:cs typeface="Arial" pitchFamily="34" charset="0"/>
              </a:rPr>
              <a:t> </a:t>
            </a:r>
            <a:r>
              <a:rPr lang="fr-FR" sz="2400" i="1" dirty="0">
                <a:ea typeface="Times New Roman" pitchFamily="18" charset="0"/>
                <a:cs typeface="Arial" pitchFamily="34" charset="0"/>
              </a:rPr>
              <a:t>: qui présente à ce moment sa forme la plus typique.</a:t>
            </a:r>
            <a:endParaRPr lang="fr-FR" sz="2400" i="1" dirty="0">
              <a:cs typeface="Arial" pitchFamily="34" charset="0"/>
            </a:endParaRPr>
          </a:p>
        </p:txBody>
      </p:sp>
      <p:cxnSp>
        <p:nvCxnSpPr>
          <p:cNvPr id="10" name="Connecteur droit avec flèche 9"/>
          <p:cNvCxnSpPr/>
          <p:nvPr/>
        </p:nvCxnSpPr>
        <p:spPr>
          <a:xfrm>
            <a:off x="357158" y="6429396"/>
            <a:ext cx="642942" cy="15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1520" y="2060848"/>
            <a:ext cx="7890670" cy="1200329"/>
          </a:xfrm>
          <a:prstGeom prst="rect">
            <a:avLst/>
          </a:prstGeom>
        </p:spPr>
        <p:txBody>
          <a:bodyPr wrap="square">
            <a:spAutoFit/>
          </a:bodyPr>
          <a:lstStyle/>
          <a:p>
            <a:pPr lvl="0" eaLnBrk="0" fontAlgn="base" hangingPunct="0">
              <a:spcBef>
                <a:spcPct val="0"/>
              </a:spcBef>
              <a:spcAft>
                <a:spcPct val="0"/>
              </a:spcAft>
              <a:buFontTx/>
              <a:buChar char="•"/>
              <a:tabLst>
                <a:tab pos="228600" algn="l"/>
              </a:tabLst>
            </a:pPr>
            <a:r>
              <a:rPr lang="fr-FR" sz="2400" b="1" i="1" dirty="0">
                <a:solidFill>
                  <a:srgbClr val="008000"/>
                </a:solidFill>
                <a:ea typeface="Times New Roman" pitchFamily="18" charset="0"/>
                <a:cs typeface="Arial" pitchFamily="34" charset="0"/>
              </a:rPr>
              <a:t>Après 12 ans : dysharmonie installée :</a:t>
            </a:r>
            <a:endParaRPr lang="fr-FR" sz="2400" i="1" dirty="0">
              <a:cs typeface="Arial" pitchFamily="34" charset="0"/>
            </a:endParaRPr>
          </a:p>
          <a:p>
            <a:pPr lvl="0" eaLnBrk="0" fontAlgn="base" hangingPunct="0">
              <a:spcBef>
                <a:spcPct val="0"/>
              </a:spcBef>
              <a:spcAft>
                <a:spcPct val="0"/>
              </a:spcAft>
              <a:tabLst>
                <a:tab pos="228600" algn="l"/>
              </a:tabLst>
            </a:pPr>
            <a:r>
              <a:rPr lang="fr-FR" sz="2400" i="1" dirty="0">
                <a:ea typeface="Times New Roman" pitchFamily="18" charset="0"/>
                <a:cs typeface="Arial" pitchFamily="34" charset="0"/>
              </a:rPr>
              <a:t>  - tous les symptômes de l’anomalie sont visibles sur les arcades. et sont retrouvés radiologiquement. </a:t>
            </a:r>
            <a:endParaRPr lang="fr-FR" sz="2400" i="1" dirty="0">
              <a:cs typeface="Arial" pitchFamily="34" charset="0"/>
            </a:endParaRPr>
          </a:p>
        </p:txBody>
      </p:sp>
      <p:sp>
        <p:nvSpPr>
          <p:cNvPr id="12" name="Rectangle 11"/>
          <p:cNvSpPr/>
          <p:nvPr/>
        </p:nvSpPr>
        <p:spPr>
          <a:xfrm>
            <a:off x="179512" y="3717032"/>
            <a:ext cx="7296920" cy="461665"/>
          </a:xfrm>
          <a:prstGeom prst="rect">
            <a:avLst/>
          </a:prstGeom>
        </p:spPr>
        <p:txBody>
          <a:bodyPr wrap="square">
            <a:spAutoFit/>
          </a:bodyPr>
          <a:lstStyle/>
          <a:p>
            <a:pPr lvl="0" eaLnBrk="0" fontAlgn="base" hangingPunct="0">
              <a:spcBef>
                <a:spcPct val="0"/>
              </a:spcBef>
              <a:spcAft>
                <a:spcPct val="0"/>
              </a:spcAft>
              <a:tabLst>
                <a:tab pos="228600" algn="l"/>
              </a:tabLst>
            </a:pPr>
            <a:endParaRPr lang="fr-FR" sz="2400" dirty="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par>
                                <p:cTn id="27" presetID="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heckerboard(across)">
                                      <p:cBhvr>
                                        <p:cTn id="35" dur="500"/>
                                        <p:tgtEl>
                                          <p:spTgt spid="9"/>
                                        </p:tgtEl>
                                      </p:cBhvr>
                                    </p:animEffect>
                                  </p:childTnLst>
                                </p:cTn>
                              </p:par>
                              <p:par>
                                <p:cTn id="36" presetID="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2" fill="hold" grpId="1" nodeType="clickEffect">
                                  <p:stCondLst>
                                    <p:cond delay="0"/>
                                  </p:stCondLst>
                                  <p:childTnLst>
                                    <p:anim calcmode="lin" valueType="num">
                                      <p:cBhvr additive="base">
                                        <p:cTn id="43" dur="500"/>
                                        <p:tgtEl>
                                          <p:spTgt spid="2"/>
                                        </p:tgtEl>
                                        <p:attrNameLst>
                                          <p:attrName>ppt_x</p:attrName>
                                        </p:attrNameLst>
                                      </p:cBhvr>
                                      <p:tavLst>
                                        <p:tav tm="0">
                                          <p:val>
                                            <p:strVal val="ppt_x"/>
                                          </p:val>
                                        </p:tav>
                                        <p:tav tm="100000">
                                          <p:val>
                                            <p:strVal val="1+ppt_w/2"/>
                                          </p:val>
                                        </p:tav>
                                      </p:tavLst>
                                    </p:anim>
                                    <p:anim calcmode="lin" valueType="num">
                                      <p:cBhvr additive="base">
                                        <p:cTn id="44" dur="500"/>
                                        <p:tgtEl>
                                          <p:spTgt spid="2"/>
                                        </p:tgtEl>
                                        <p:attrNameLst>
                                          <p:attrName>ppt_y</p:attrName>
                                        </p:attrNameLst>
                                      </p:cBhvr>
                                      <p:tavLst>
                                        <p:tav tm="0">
                                          <p:val>
                                            <p:strVal val="ppt_y"/>
                                          </p:val>
                                        </p:tav>
                                        <p:tav tm="100000">
                                          <p:val>
                                            <p:strVal val="ppt_y"/>
                                          </p:val>
                                        </p:tav>
                                      </p:tavLst>
                                    </p:anim>
                                    <p:set>
                                      <p:cBhvr>
                                        <p:cTn id="45" dur="1" fill="hold">
                                          <p:stCondLst>
                                            <p:cond delay="499"/>
                                          </p:stCondLst>
                                        </p:cTn>
                                        <p:tgtEl>
                                          <p:spTgt spid="2"/>
                                        </p:tgtEl>
                                        <p:attrNameLst>
                                          <p:attrName>style.visibility</p:attrName>
                                        </p:attrNameLst>
                                      </p:cBhvr>
                                      <p:to>
                                        <p:strVal val="hidden"/>
                                      </p:to>
                                    </p:set>
                                  </p:childTnLst>
                                </p:cTn>
                              </p:par>
                              <p:par>
                                <p:cTn id="46" presetID="2" presetClass="exit" presetSubtype="2" fill="hold" nodeType="withEffect">
                                  <p:stCondLst>
                                    <p:cond delay="0"/>
                                  </p:stCondLst>
                                  <p:childTnLst>
                                    <p:anim calcmode="lin" valueType="num">
                                      <p:cBhvr additive="base">
                                        <p:cTn id="47" dur="500"/>
                                        <p:tgtEl>
                                          <p:spTgt spid="4"/>
                                        </p:tgtEl>
                                        <p:attrNameLst>
                                          <p:attrName>ppt_x</p:attrName>
                                        </p:attrNameLst>
                                      </p:cBhvr>
                                      <p:tavLst>
                                        <p:tav tm="0">
                                          <p:val>
                                            <p:strVal val="ppt_x"/>
                                          </p:val>
                                        </p:tav>
                                        <p:tav tm="100000">
                                          <p:val>
                                            <p:strVal val="1+ppt_w/2"/>
                                          </p:val>
                                        </p:tav>
                                      </p:tavLst>
                                    </p:anim>
                                    <p:anim calcmode="lin" valueType="num">
                                      <p:cBhvr additive="base">
                                        <p:cTn id="48" dur="500"/>
                                        <p:tgtEl>
                                          <p:spTgt spid="4"/>
                                        </p:tgtEl>
                                        <p:attrNameLst>
                                          <p:attrName>ppt_y</p:attrName>
                                        </p:attrNameLst>
                                      </p:cBhvr>
                                      <p:tavLst>
                                        <p:tav tm="0">
                                          <p:val>
                                            <p:strVal val="ppt_y"/>
                                          </p:val>
                                        </p:tav>
                                        <p:tav tm="100000">
                                          <p:val>
                                            <p:strVal val="ppt_y"/>
                                          </p:val>
                                        </p:tav>
                                      </p:tavLst>
                                    </p:anim>
                                    <p:set>
                                      <p:cBhvr>
                                        <p:cTn id="49" dur="1" fill="hold">
                                          <p:stCondLst>
                                            <p:cond delay="499"/>
                                          </p:stCondLst>
                                        </p:cTn>
                                        <p:tgtEl>
                                          <p:spTgt spid="4"/>
                                        </p:tgtEl>
                                        <p:attrNameLst>
                                          <p:attrName>style.visibility</p:attrName>
                                        </p:attrNameLst>
                                      </p:cBhvr>
                                      <p:to>
                                        <p:strVal val="hidden"/>
                                      </p:to>
                                    </p:set>
                                  </p:childTnLst>
                                </p:cTn>
                              </p:par>
                              <p:par>
                                <p:cTn id="50" presetID="2" presetClass="exit" presetSubtype="2" fill="hold" grpId="1" nodeType="withEffect">
                                  <p:stCondLst>
                                    <p:cond delay="0"/>
                                  </p:stCondLst>
                                  <p:childTnLst>
                                    <p:anim calcmode="lin" valueType="num">
                                      <p:cBhvr additive="base">
                                        <p:cTn id="51" dur="500"/>
                                        <p:tgtEl>
                                          <p:spTgt spid="5"/>
                                        </p:tgtEl>
                                        <p:attrNameLst>
                                          <p:attrName>ppt_x</p:attrName>
                                        </p:attrNameLst>
                                      </p:cBhvr>
                                      <p:tavLst>
                                        <p:tav tm="0">
                                          <p:val>
                                            <p:strVal val="ppt_x"/>
                                          </p:val>
                                        </p:tav>
                                        <p:tav tm="100000">
                                          <p:val>
                                            <p:strVal val="1+ppt_w/2"/>
                                          </p:val>
                                        </p:tav>
                                      </p:tavLst>
                                    </p:anim>
                                    <p:anim calcmode="lin" valueType="num">
                                      <p:cBhvr additive="base">
                                        <p:cTn id="52" dur="500"/>
                                        <p:tgtEl>
                                          <p:spTgt spid="5"/>
                                        </p:tgtEl>
                                        <p:attrNameLst>
                                          <p:attrName>ppt_y</p:attrName>
                                        </p:attrNameLst>
                                      </p:cBhvr>
                                      <p:tavLst>
                                        <p:tav tm="0">
                                          <p:val>
                                            <p:strVal val="ppt_y"/>
                                          </p:val>
                                        </p:tav>
                                        <p:tav tm="100000">
                                          <p:val>
                                            <p:strVal val="ppt_y"/>
                                          </p:val>
                                        </p:tav>
                                      </p:tavLst>
                                    </p:anim>
                                    <p:set>
                                      <p:cBhvr>
                                        <p:cTn id="53" dur="1" fill="hold">
                                          <p:stCondLst>
                                            <p:cond delay="499"/>
                                          </p:stCondLst>
                                        </p:cTn>
                                        <p:tgtEl>
                                          <p:spTgt spid="5"/>
                                        </p:tgtEl>
                                        <p:attrNameLst>
                                          <p:attrName>style.visibility</p:attrName>
                                        </p:attrNameLst>
                                      </p:cBhvr>
                                      <p:to>
                                        <p:strVal val="hidden"/>
                                      </p:to>
                                    </p:set>
                                  </p:childTnLst>
                                </p:cTn>
                              </p:par>
                              <p:par>
                                <p:cTn id="54" presetID="2" presetClass="exit" presetSubtype="2" fill="hold" grpId="1" nodeType="withEffect">
                                  <p:stCondLst>
                                    <p:cond delay="0"/>
                                  </p:stCondLst>
                                  <p:childTnLst>
                                    <p:anim calcmode="lin" valueType="num">
                                      <p:cBhvr additive="base">
                                        <p:cTn id="55" dur="500"/>
                                        <p:tgtEl>
                                          <p:spTgt spid="8"/>
                                        </p:tgtEl>
                                        <p:attrNameLst>
                                          <p:attrName>ppt_x</p:attrName>
                                        </p:attrNameLst>
                                      </p:cBhvr>
                                      <p:tavLst>
                                        <p:tav tm="0">
                                          <p:val>
                                            <p:strVal val="ppt_x"/>
                                          </p:val>
                                        </p:tav>
                                        <p:tav tm="100000">
                                          <p:val>
                                            <p:strVal val="1+ppt_w/2"/>
                                          </p:val>
                                        </p:tav>
                                      </p:tavLst>
                                    </p:anim>
                                    <p:anim calcmode="lin" valueType="num">
                                      <p:cBhvr additive="base">
                                        <p:cTn id="56" dur="500"/>
                                        <p:tgtEl>
                                          <p:spTgt spid="8"/>
                                        </p:tgtEl>
                                        <p:attrNameLst>
                                          <p:attrName>ppt_y</p:attrName>
                                        </p:attrNameLst>
                                      </p:cBhvr>
                                      <p:tavLst>
                                        <p:tav tm="0">
                                          <p:val>
                                            <p:strVal val="ppt_y"/>
                                          </p:val>
                                        </p:tav>
                                        <p:tav tm="100000">
                                          <p:val>
                                            <p:strVal val="ppt_y"/>
                                          </p:val>
                                        </p:tav>
                                      </p:tavLst>
                                    </p:anim>
                                    <p:set>
                                      <p:cBhvr>
                                        <p:cTn id="57" dur="1" fill="hold">
                                          <p:stCondLst>
                                            <p:cond delay="499"/>
                                          </p:stCondLst>
                                        </p:cTn>
                                        <p:tgtEl>
                                          <p:spTgt spid="8"/>
                                        </p:tgtEl>
                                        <p:attrNameLst>
                                          <p:attrName>style.visibility</p:attrName>
                                        </p:attrNameLst>
                                      </p:cBhvr>
                                      <p:to>
                                        <p:strVal val="hidden"/>
                                      </p:to>
                                    </p:set>
                                  </p:childTnLst>
                                </p:cTn>
                              </p:par>
                              <p:par>
                                <p:cTn id="58" presetID="2" presetClass="exit" presetSubtype="2" fill="hold" grpId="1" nodeType="withEffect">
                                  <p:stCondLst>
                                    <p:cond delay="0"/>
                                  </p:stCondLst>
                                  <p:childTnLst>
                                    <p:anim calcmode="lin" valueType="num">
                                      <p:cBhvr additive="base">
                                        <p:cTn id="59" dur="500"/>
                                        <p:tgtEl>
                                          <p:spTgt spid="9"/>
                                        </p:tgtEl>
                                        <p:attrNameLst>
                                          <p:attrName>ppt_x</p:attrName>
                                        </p:attrNameLst>
                                      </p:cBhvr>
                                      <p:tavLst>
                                        <p:tav tm="0">
                                          <p:val>
                                            <p:strVal val="ppt_x"/>
                                          </p:val>
                                        </p:tav>
                                        <p:tav tm="100000">
                                          <p:val>
                                            <p:strVal val="1+ppt_w/2"/>
                                          </p:val>
                                        </p:tav>
                                      </p:tavLst>
                                    </p:anim>
                                    <p:anim calcmode="lin" valueType="num">
                                      <p:cBhvr additive="base">
                                        <p:cTn id="60" dur="500"/>
                                        <p:tgtEl>
                                          <p:spTgt spid="9"/>
                                        </p:tgtEl>
                                        <p:attrNameLst>
                                          <p:attrName>ppt_y</p:attrName>
                                        </p:attrNameLst>
                                      </p:cBhvr>
                                      <p:tavLst>
                                        <p:tav tm="0">
                                          <p:val>
                                            <p:strVal val="ppt_y"/>
                                          </p:val>
                                        </p:tav>
                                        <p:tav tm="100000">
                                          <p:val>
                                            <p:strVal val="ppt_y"/>
                                          </p:val>
                                        </p:tav>
                                      </p:tavLst>
                                    </p:anim>
                                    <p:set>
                                      <p:cBhvr>
                                        <p:cTn id="61" dur="1" fill="hold">
                                          <p:stCondLst>
                                            <p:cond delay="499"/>
                                          </p:stCondLst>
                                        </p:cTn>
                                        <p:tgtEl>
                                          <p:spTgt spid="9"/>
                                        </p:tgtEl>
                                        <p:attrNameLst>
                                          <p:attrName>style.visibility</p:attrName>
                                        </p:attrNameLst>
                                      </p:cBhvr>
                                      <p:to>
                                        <p:strVal val="hidden"/>
                                      </p:to>
                                    </p:set>
                                  </p:childTnLst>
                                </p:cTn>
                              </p:par>
                              <p:par>
                                <p:cTn id="62" presetID="2" presetClass="exit" presetSubtype="2" fill="hold" nodeType="withEffect">
                                  <p:stCondLst>
                                    <p:cond delay="0"/>
                                  </p:stCondLst>
                                  <p:childTnLst>
                                    <p:anim calcmode="lin" valueType="num">
                                      <p:cBhvr additive="base">
                                        <p:cTn id="63" dur="500"/>
                                        <p:tgtEl>
                                          <p:spTgt spid="7"/>
                                        </p:tgtEl>
                                        <p:attrNameLst>
                                          <p:attrName>ppt_x</p:attrName>
                                        </p:attrNameLst>
                                      </p:cBhvr>
                                      <p:tavLst>
                                        <p:tav tm="0">
                                          <p:val>
                                            <p:strVal val="ppt_x"/>
                                          </p:val>
                                        </p:tav>
                                        <p:tav tm="100000">
                                          <p:val>
                                            <p:strVal val="1+ppt_w/2"/>
                                          </p:val>
                                        </p:tav>
                                      </p:tavLst>
                                    </p:anim>
                                    <p:anim calcmode="lin" valueType="num">
                                      <p:cBhvr additive="base">
                                        <p:cTn id="64" dur="500"/>
                                        <p:tgtEl>
                                          <p:spTgt spid="7"/>
                                        </p:tgtEl>
                                        <p:attrNameLst>
                                          <p:attrName>ppt_y</p:attrName>
                                        </p:attrNameLst>
                                      </p:cBhvr>
                                      <p:tavLst>
                                        <p:tav tm="0">
                                          <p:val>
                                            <p:strVal val="ppt_y"/>
                                          </p:val>
                                        </p:tav>
                                        <p:tav tm="100000">
                                          <p:val>
                                            <p:strVal val="ppt_y"/>
                                          </p:val>
                                        </p:tav>
                                      </p:tavLst>
                                    </p:anim>
                                    <p:set>
                                      <p:cBhvr>
                                        <p:cTn id="65" dur="1" fill="hold">
                                          <p:stCondLst>
                                            <p:cond delay="499"/>
                                          </p:stCondLst>
                                        </p:cTn>
                                        <p:tgtEl>
                                          <p:spTgt spid="7"/>
                                        </p:tgtEl>
                                        <p:attrNameLst>
                                          <p:attrName>style.visibility</p:attrName>
                                        </p:attrNameLst>
                                      </p:cBhvr>
                                      <p:to>
                                        <p:strVal val="hidden"/>
                                      </p:to>
                                    </p:set>
                                  </p:childTnLst>
                                </p:cTn>
                              </p:par>
                              <p:par>
                                <p:cTn id="66" presetID="2" presetClass="exit" presetSubtype="2" fill="hold" nodeType="withEffect">
                                  <p:stCondLst>
                                    <p:cond delay="0"/>
                                  </p:stCondLst>
                                  <p:childTnLst>
                                    <p:anim calcmode="lin" valueType="num">
                                      <p:cBhvr additive="base">
                                        <p:cTn id="67" dur="500"/>
                                        <p:tgtEl>
                                          <p:spTgt spid="10"/>
                                        </p:tgtEl>
                                        <p:attrNameLst>
                                          <p:attrName>ppt_x</p:attrName>
                                        </p:attrNameLst>
                                      </p:cBhvr>
                                      <p:tavLst>
                                        <p:tav tm="0">
                                          <p:val>
                                            <p:strVal val="ppt_x"/>
                                          </p:val>
                                        </p:tav>
                                        <p:tav tm="100000">
                                          <p:val>
                                            <p:strVal val="1+ppt_w/2"/>
                                          </p:val>
                                        </p:tav>
                                      </p:tavLst>
                                    </p:anim>
                                    <p:anim calcmode="lin" valueType="num">
                                      <p:cBhvr additive="base">
                                        <p:cTn id="68" dur="500"/>
                                        <p:tgtEl>
                                          <p:spTgt spid="10"/>
                                        </p:tgtEl>
                                        <p:attrNameLst>
                                          <p:attrName>ppt_y</p:attrName>
                                        </p:attrNameLst>
                                      </p:cBhvr>
                                      <p:tavLst>
                                        <p:tav tm="0">
                                          <p:val>
                                            <p:strVal val="ppt_y"/>
                                          </p:val>
                                        </p:tav>
                                        <p:tav tm="100000">
                                          <p:val>
                                            <p:strVal val="ppt_y"/>
                                          </p:val>
                                        </p:tav>
                                      </p:tavLst>
                                    </p:anim>
                                    <p:set>
                                      <p:cBhvr>
                                        <p:cTn id="69" dur="1" fill="hold">
                                          <p:stCondLst>
                                            <p:cond delay="499"/>
                                          </p:stCondLst>
                                        </p:cTn>
                                        <p:tgtEl>
                                          <p:spTgt spid="10"/>
                                        </p:tgtEl>
                                        <p:attrNameLst>
                                          <p:attrName>style.visibility</p:attrName>
                                        </p:attrNameLst>
                                      </p:cBhvr>
                                      <p:to>
                                        <p:strVal val="hidden"/>
                                      </p:to>
                                    </p:set>
                                  </p:childTnLst>
                                </p:cTn>
                              </p:par>
                            </p:childTnLst>
                          </p:cTn>
                        </p:par>
                        <p:par>
                          <p:cTn id="70" fill="hold">
                            <p:stCondLst>
                              <p:cond delay="500"/>
                            </p:stCondLst>
                            <p:childTnLst>
                              <p:par>
                                <p:cTn id="71" presetID="2" presetClass="entr" presetSubtype="8" fill="hold" grpId="0" nodeType="after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0-#ppt_w/2"/>
                                          </p:val>
                                        </p:tav>
                                        <p:tav tm="100000">
                                          <p:val>
                                            <p:strVal val="#ppt_x"/>
                                          </p:val>
                                        </p:tav>
                                      </p:tavLst>
                                    </p:anim>
                                    <p:anim calcmode="lin" valueType="num">
                                      <p:cBhvr additive="base">
                                        <p:cTn id="7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nodePh="1">
                                  <p:stCondLst>
                                    <p:cond delay="0"/>
                                  </p:stCondLst>
                                  <p:endCondLst>
                                    <p:cond evt="begin" delay="0">
                                      <p:tn val="77"/>
                                    </p:cond>
                                  </p:end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0-#ppt_w/2"/>
                                          </p:val>
                                        </p:tav>
                                        <p:tav tm="100000">
                                          <p:val>
                                            <p:strVal val="#ppt_x"/>
                                          </p:val>
                                        </p:tav>
                                      </p:tavLst>
                                    </p:anim>
                                    <p:anim calcmode="lin" valueType="num">
                                      <p:cBhvr additive="base">
                                        <p:cTn id="8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6" grpId="0"/>
      <p:bldP spid="8" grpId="0"/>
      <p:bldP spid="8" grpId="1"/>
      <p:bldP spid="9" grpId="0"/>
      <p:bldP spid="9" grpId="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p:cNvGraphicFramePr/>
          <p:nvPr/>
        </p:nvGraphicFramePr>
        <p:xfrm>
          <a:off x="1571604" y="1714488"/>
          <a:ext cx="6262710" cy="4849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715008" y="785794"/>
            <a:ext cx="3214710" cy="2308324"/>
          </a:xfrm>
          <a:prstGeom prst="rect">
            <a:avLst/>
          </a:prstGeom>
          <a:solidFill>
            <a:schemeClr val="bg1"/>
          </a:solidFill>
          <a:ln w="38100">
            <a:solidFill>
              <a:srgbClr val="FFC000"/>
            </a:solidFill>
          </a:ln>
        </p:spPr>
        <p:txBody>
          <a:bodyPr wrap="square">
            <a:spAutoFit/>
          </a:bodyPr>
          <a:lstStyle/>
          <a:p>
            <a:r>
              <a:rPr lang="fr-FR" dirty="0">
                <a:latin typeface="Times New Roman" pitchFamily="18" charset="0"/>
                <a:cs typeface="Times New Roman" pitchFamily="18" charset="0"/>
              </a:rPr>
              <a:t>C'est la conséquence d'un manque d'harmonie entre les proportions relatives des maxillaires et des dents, d'origine génétique, cette anomalie est décelable dés la denture temporaire (absence des diastèmes de Bogue)</a:t>
            </a:r>
            <a:endParaRPr lang="fr-FR" dirty="0"/>
          </a:p>
        </p:txBody>
      </p:sp>
      <p:sp>
        <p:nvSpPr>
          <p:cNvPr id="4" name="Rectangle 3"/>
          <p:cNvSpPr/>
          <p:nvPr/>
        </p:nvSpPr>
        <p:spPr>
          <a:xfrm>
            <a:off x="142844" y="2500306"/>
            <a:ext cx="2428860" cy="2031325"/>
          </a:xfrm>
          <a:prstGeom prst="rect">
            <a:avLst/>
          </a:prstGeom>
          <a:solidFill>
            <a:schemeClr val="bg1"/>
          </a:solidFill>
          <a:ln w="38100">
            <a:solidFill>
              <a:srgbClr val="FF9900"/>
            </a:solidFill>
          </a:ln>
        </p:spPr>
        <p:txBody>
          <a:bodyPr wrap="square">
            <a:spAutoFit/>
          </a:bodyPr>
          <a:lstStyle/>
          <a:p>
            <a:r>
              <a:rPr lang="fr-FR" dirty="0">
                <a:latin typeface="Times New Roman" pitchFamily="18" charset="0"/>
                <a:cs typeface="Times New Roman" pitchFamily="18" charset="0"/>
              </a:rPr>
              <a:t>Il peut être dû à la poussée </a:t>
            </a:r>
            <a:r>
              <a:rPr lang="fr-FR" dirty="0" err="1">
                <a:latin typeface="Times New Roman" pitchFamily="18" charset="0"/>
                <a:cs typeface="Times New Roman" pitchFamily="18" charset="0"/>
              </a:rPr>
              <a:t>mésialante</a:t>
            </a:r>
            <a:r>
              <a:rPr lang="fr-FR" dirty="0">
                <a:latin typeface="Times New Roman" pitchFamily="18" charset="0"/>
                <a:cs typeface="Times New Roman" pitchFamily="18" charset="0"/>
              </a:rPr>
              <a:t> ou provoquée par la perte prématurée de dents temporaires (d'origine pathologique ou iatrogène).</a:t>
            </a:r>
            <a:endParaRPr lang="fr-FR" dirty="0"/>
          </a:p>
        </p:txBody>
      </p:sp>
      <p:sp>
        <p:nvSpPr>
          <p:cNvPr id="5" name="Rectangle 4"/>
          <p:cNvSpPr/>
          <p:nvPr/>
        </p:nvSpPr>
        <p:spPr>
          <a:xfrm>
            <a:off x="5857884" y="214290"/>
            <a:ext cx="3071802" cy="3764757"/>
          </a:xfrm>
          <a:prstGeom prst="rect">
            <a:avLst/>
          </a:prstGeom>
          <a:solidFill>
            <a:schemeClr val="bg1"/>
          </a:solidFill>
          <a:ln w="38100">
            <a:solidFill>
              <a:srgbClr val="FFC000"/>
            </a:solidFill>
          </a:ln>
        </p:spPr>
        <p:txBody>
          <a:bodyPr wrap="square">
            <a:spAutoFit/>
          </a:bodyPr>
          <a:lstStyle/>
          <a:p>
            <a:pPr algn="just">
              <a:defRPr/>
            </a:pPr>
            <a:r>
              <a:rPr lang="fr-FR" dirty="0">
                <a:latin typeface="Times New Roman" pitchFamily="18" charset="0"/>
                <a:cs typeface="Times New Roman" pitchFamily="18" charset="0"/>
              </a:rPr>
              <a:t>Plus fréquent chez les individus du sexe masculin, il correspond à la phase d'éruption active des 3ème molaires et à la croissance terminale de la mandibule, ainsi qu'au redressement lingual des axes des incisives en fin de maturation. </a:t>
            </a:r>
          </a:p>
          <a:p>
            <a:pPr algn="just">
              <a:defRPr/>
            </a:pPr>
            <a:r>
              <a:rPr lang="fr-FR" dirty="0">
                <a:latin typeface="Times New Roman" pitchFamily="18" charset="0"/>
                <a:cs typeface="Times New Roman" pitchFamily="18" charset="0"/>
              </a:rPr>
              <a:t> </a:t>
            </a:r>
            <a:r>
              <a:rPr lang="fr-FR" b="1" dirty="0">
                <a:latin typeface="Times New Roman" pitchFamily="18" charset="0"/>
                <a:cs typeface="Times New Roman" pitchFamily="18" charset="0"/>
              </a:rPr>
              <a:t>Ces encombrements peuvent se cumuler les uns sur les autres au cours de l'établissement de l'occlusion.</a:t>
            </a:r>
          </a:p>
        </p:txBody>
      </p:sp>
      <p:sp>
        <p:nvSpPr>
          <p:cNvPr id="6" name="Rectangle 5"/>
          <p:cNvSpPr/>
          <p:nvPr/>
        </p:nvSpPr>
        <p:spPr>
          <a:xfrm>
            <a:off x="285720" y="714356"/>
            <a:ext cx="2153475" cy="461665"/>
          </a:xfrm>
          <a:prstGeom prst="rect">
            <a:avLst/>
          </a:prstGeom>
        </p:spPr>
        <p:txBody>
          <a:bodyPr wrap="none">
            <a:spAutoFit/>
          </a:bodyPr>
          <a:lstStyle/>
          <a:p>
            <a:r>
              <a:rPr lang="fr-FR" sz="2400" b="1" i="1" u="sng" dirty="0">
                <a:solidFill>
                  <a:schemeClr val="accent1">
                    <a:lumMod val="60000"/>
                    <a:lumOff val="40000"/>
                  </a:schemeClr>
                </a:solidFill>
                <a:effectLst>
                  <a:outerShdw blurRad="38100" dist="38100" dir="2700000" algn="tl">
                    <a:srgbClr val="FFFFFF"/>
                  </a:outerShdw>
                </a:effectLst>
                <a:cs typeface="Arial" pitchFamily="34" charset="0"/>
              </a:rPr>
              <a:t>Selon l’étiologie:</a:t>
            </a:r>
            <a:endParaRPr lang="fr-FR" sz="2400" dirty="0">
              <a:solidFill>
                <a:schemeClr val="accent1">
                  <a:lumMod val="60000"/>
                  <a:lumOff val="40000"/>
                </a:schemeClr>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grpId="1" nodeType="clickEffect">
                                  <p:stCondLst>
                                    <p:cond delay="0"/>
                                  </p:stCondLst>
                                  <p:childTnLst>
                                    <p:animEffect transition="out" filter="checkerboard(across)">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5" presetClass="entr" presetSubtype="1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0" y="1142984"/>
            <a:ext cx="8643998" cy="2881312"/>
          </a:xfrm>
          <a:prstGeom prst="rect">
            <a:avLst/>
          </a:prstGeom>
          <a:noFill/>
          <a:ln w="9525">
            <a:noFill/>
            <a:miter lim="800000"/>
            <a:headEnd/>
            <a:tailEnd/>
          </a:ln>
          <a:effectLst/>
        </p:spPr>
        <p:txBody>
          <a:bodyPr anchor="ctr"/>
          <a:lstStyle/>
          <a:p>
            <a:pPr algn="just">
              <a:defRPr/>
            </a:pP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   Signes faciaux :</a:t>
            </a:r>
          </a:p>
          <a:p>
            <a:pPr lvl="1" algn="just">
              <a:buFont typeface="Arial" pitchFamily="34" charset="0"/>
              <a:buChar char="•"/>
              <a:defRPr/>
            </a:pPr>
            <a:r>
              <a:rPr lang="fr-FR" sz="2400" dirty="0">
                <a:cs typeface="Times New Roman" pitchFamily="18" charset="0"/>
              </a:rPr>
              <a:t>Le préjudice esthétique peut être purement dentaire sans retentissement cutané,</a:t>
            </a:r>
          </a:p>
          <a:p>
            <a:pPr lvl="1" algn="just">
              <a:buFont typeface="Arial" pitchFamily="34" charset="0"/>
              <a:buChar char="•"/>
              <a:defRPr/>
            </a:pPr>
            <a:r>
              <a:rPr lang="fr-FR" sz="2400" dirty="0">
                <a:cs typeface="Times New Roman" pitchFamily="18" charset="0"/>
              </a:rPr>
              <a:t>Il peut être dentaire et facial quand la DDM est associée à des anomalies alvéolaires ou squelettiques (</a:t>
            </a:r>
            <a:r>
              <a:rPr lang="fr-FR" sz="2400" dirty="0" err="1">
                <a:cs typeface="Times New Roman" pitchFamily="18" charset="0"/>
              </a:rPr>
              <a:t>biprotrusion</a:t>
            </a:r>
            <a:r>
              <a:rPr lang="fr-FR" sz="2400" dirty="0">
                <a:cs typeface="Times New Roman" pitchFamily="18" charset="0"/>
              </a:rPr>
              <a:t> faciale ou </a:t>
            </a:r>
            <a:r>
              <a:rPr lang="fr-FR" sz="2400" dirty="0" err="1">
                <a:cs typeface="Times New Roman" pitchFamily="18" charset="0"/>
              </a:rPr>
              <a:t>biproalvéolie</a:t>
            </a:r>
            <a:r>
              <a:rPr lang="fr-FR" sz="2400" dirty="0">
                <a:cs typeface="Times New Roman" pitchFamily="18" charset="0"/>
              </a:rPr>
              <a:t>).</a:t>
            </a:r>
          </a:p>
        </p:txBody>
      </p:sp>
      <p:pic>
        <p:nvPicPr>
          <p:cNvPr id="4" name="Picture 7"/>
          <p:cNvPicPr>
            <a:picLocks noChangeAspect="1" noChangeArrowheads="1"/>
          </p:cNvPicPr>
          <p:nvPr/>
        </p:nvPicPr>
        <p:blipFill>
          <a:blip r:embed="rId2" cstate="print"/>
          <a:srcRect/>
          <a:stretch>
            <a:fillRect/>
          </a:stretch>
        </p:blipFill>
        <p:spPr bwMode="auto">
          <a:xfrm>
            <a:off x="4929190" y="4214818"/>
            <a:ext cx="3462333" cy="2360631"/>
          </a:xfrm>
          <a:prstGeom prst="rect">
            <a:avLst/>
          </a:prstGeom>
          <a:noFill/>
          <a:ln w="38100">
            <a:solidFill>
              <a:srgbClr val="FF0000"/>
            </a:solidFill>
            <a:miter lim="800000"/>
            <a:headEnd/>
            <a:tailEnd/>
          </a:ln>
        </p:spPr>
      </p:pic>
      <p:pic>
        <p:nvPicPr>
          <p:cNvPr id="6" name="Picture 2" descr="d"/>
          <p:cNvPicPr>
            <a:picLocks noChangeAspect="1" noChangeArrowheads="1"/>
          </p:cNvPicPr>
          <p:nvPr/>
        </p:nvPicPr>
        <p:blipFill>
          <a:blip r:embed="rId3" cstate="print"/>
          <a:srcRect/>
          <a:stretch>
            <a:fillRect/>
          </a:stretch>
        </p:blipFill>
        <p:spPr bwMode="auto">
          <a:xfrm>
            <a:off x="714348" y="4286256"/>
            <a:ext cx="3500462" cy="2357454"/>
          </a:xfrm>
          <a:prstGeom prst="rect">
            <a:avLst/>
          </a:prstGeom>
          <a:noFill/>
          <a:ln w="57150" cmpd="thinThick">
            <a:solidFill>
              <a:srgbClr val="FF0000"/>
            </a:solidFill>
            <a:miter lim="800000"/>
            <a:headEnd/>
            <a:tailEnd/>
          </a:ln>
        </p:spPr>
      </p:pic>
      <p:sp>
        <p:nvSpPr>
          <p:cNvPr id="7" name="Rectangle 6"/>
          <p:cNvSpPr/>
          <p:nvPr/>
        </p:nvSpPr>
        <p:spPr>
          <a:xfrm>
            <a:off x="285720" y="714356"/>
            <a:ext cx="8858280" cy="584775"/>
          </a:xfrm>
          <a:prstGeom prst="rect">
            <a:avLst/>
          </a:prstGeom>
        </p:spPr>
        <p:txBody>
          <a:bodyPr wrap="square">
            <a:spAutoFit/>
          </a:bodyPr>
          <a:lstStyle/>
          <a:p>
            <a:r>
              <a:rPr lang="fr-FR" sz="3200" b="1" i="1" dirty="0">
                <a:solidFill>
                  <a:schemeClr val="accent1"/>
                </a:solidFill>
                <a:effectLst>
                  <a:outerShdw blurRad="38100" dist="38100" dir="2700000" algn="tl">
                    <a:srgbClr val="FFFFFF"/>
                  </a:outerShdw>
                </a:effectLst>
                <a:latin typeface="Perpetua" pitchFamily="18" charset="0"/>
                <a:cs typeface="Times New Roman" pitchFamily="18" charset="0"/>
              </a:rPr>
              <a:t>3/1.2Les signes d’une DDM par </a:t>
            </a:r>
            <a:r>
              <a:rPr lang="fr-FR" sz="3200" b="1" i="1" dirty="0" err="1">
                <a:solidFill>
                  <a:schemeClr val="accent1"/>
                </a:solidFill>
                <a:effectLst>
                  <a:outerShdw blurRad="38100" dist="38100" dir="2700000" algn="tl">
                    <a:srgbClr val="FFFFFF"/>
                  </a:outerShdw>
                </a:effectLst>
                <a:latin typeface="Perpetua" pitchFamily="18" charset="0"/>
                <a:cs typeface="Times New Roman" pitchFamily="18" charset="0"/>
              </a:rPr>
              <a:t>macrodontie</a:t>
            </a:r>
            <a:r>
              <a:rPr lang="fr-FR" sz="3200" b="1" i="1" dirty="0">
                <a:solidFill>
                  <a:schemeClr val="accent1"/>
                </a:solidFill>
                <a:effectLst>
                  <a:outerShdw blurRad="38100" dist="38100" dir="2700000" algn="tl">
                    <a:srgbClr val="FFFFFF"/>
                  </a:outerShdw>
                </a:effectLst>
                <a:latin typeface="Perpetua" pitchFamily="18" charset="0"/>
                <a:cs typeface="Times New Roman" pitchFamily="18" charset="0"/>
              </a:rPr>
              <a:t> relative </a:t>
            </a:r>
            <a:endParaRPr lang="fr-FR" sz="3200" dirty="0">
              <a:solidFill>
                <a:schemeClr val="accent1"/>
              </a:solidFill>
              <a:latin typeface="Perpetu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4)">
                                      <p:cBhvr>
                                        <p:cTn id="12" dur="1000"/>
                                        <p:tgtEl>
                                          <p:spTgt spid="4"/>
                                        </p:tgtEl>
                                      </p:cBhvr>
                                    </p:animEffect>
                                  </p:childTnLst>
                                </p:cTn>
                              </p:par>
                              <p:par>
                                <p:cTn id="13" presetID="21"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4)">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1400" y="500042"/>
            <a:ext cx="2151551" cy="461665"/>
          </a:xfrm>
          <a:prstGeom prst="rect">
            <a:avLst/>
          </a:prstGeom>
        </p:spPr>
        <p:txBody>
          <a:bodyPr wrap="none">
            <a:spAutoFit/>
          </a:bodyPr>
          <a:lstStyle/>
          <a:p>
            <a:pPr algn="just">
              <a:spcBef>
                <a:spcPct val="50000"/>
              </a:spcBef>
              <a:defRPr/>
            </a:pPr>
            <a:r>
              <a:rPr lang="fr-FR" sz="2400" b="1" i="1" u="sng" dirty="0">
                <a:solidFill>
                  <a:schemeClr val="accent1">
                    <a:lumMod val="60000"/>
                    <a:lumOff val="40000"/>
                  </a:schemeClr>
                </a:solidFill>
                <a:effectLst>
                  <a:outerShdw blurRad="38100" dist="38100" dir="2700000" algn="tl">
                    <a:srgbClr val="FFFFFF"/>
                  </a:outerShdw>
                </a:effectLst>
                <a:cs typeface="Times New Roman" pitchFamily="18" charset="0"/>
              </a:rPr>
              <a:t>Signes occlusaux</a:t>
            </a:r>
          </a:p>
        </p:txBody>
      </p:sp>
      <p:sp>
        <p:nvSpPr>
          <p:cNvPr id="4" name="Rectangle 3"/>
          <p:cNvSpPr/>
          <p:nvPr/>
        </p:nvSpPr>
        <p:spPr>
          <a:xfrm>
            <a:off x="1000100" y="1071546"/>
            <a:ext cx="5715040" cy="461665"/>
          </a:xfrm>
          <a:prstGeom prst="rect">
            <a:avLst/>
          </a:prstGeom>
        </p:spPr>
        <p:txBody>
          <a:bodyPr wrap="square">
            <a:spAutoFit/>
          </a:bodyPr>
          <a:lstStyle/>
          <a:p>
            <a:pPr algn="just">
              <a:defRPr/>
            </a:pP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En denture temporaire :</a:t>
            </a:r>
            <a:endParaRPr lang="fr-FR" sz="2400" dirty="0">
              <a:solidFill>
                <a:schemeClr val="accent1">
                  <a:lumMod val="60000"/>
                  <a:lumOff val="40000"/>
                </a:schemeClr>
              </a:solidFill>
              <a:cs typeface="Times New Roman" pitchFamily="18" charset="0"/>
            </a:endParaRPr>
          </a:p>
        </p:txBody>
      </p:sp>
      <p:sp>
        <p:nvSpPr>
          <p:cNvPr id="48129" name="Rectangle 1"/>
          <p:cNvSpPr>
            <a:spLocks noChangeArrowheads="1"/>
          </p:cNvSpPr>
          <p:nvPr/>
        </p:nvSpPr>
        <p:spPr bwMode="auto">
          <a:xfrm>
            <a:off x="428596" y="1785926"/>
            <a:ext cx="8215369"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a:ln>
                  <a:noFill/>
                </a:ln>
                <a:solidFill>
                  <a:srgbClr val="000000"/>
                </a:solidFill>
                <a:effectLst/>
                <a:ea typeface="Times New Roman" pitchFamily="18" charset="0"/>
                <a:cs typeface="Arial" pitchFamily="34" charset="0"/>
              </a:rPr>
              <a:t>  Un signe de présomption de DDM est donné </a:t>
            </a:r>
            <a:r>
              <a:rPr kumimoji="0" lang="fr-FR" sz="2000" b="0" i="0" u="none" strike="noStrike" cap="none" normalizeH="0" baseline="0" dirty="0">
                <a:ln>
                  <a:noFill/>
                </a:ln>
                <a:solidFill>
                  <a:schemeClr val="accent1">
                    <a:lumMod val="60000"/>
                    <a:lumOff val="40000"/>
                  </a:schemeClr>
                </a:solidFill>
                <a:effectLst/>
                <a:ea typeface="Times New Roman" pitchFamily="18" charset="0"/>
                <a:cs typeface="Arial" pitchFamily="34" charset="0"/>
              </a:rPr>
              <a:t>par </a:t>
            </a:r>
            <a:r>
              <a:rPr kumimoji="0" lang="fr-FR" sz="2000" b="1" i="0" u="none" strike="noStrike" cap="none" normalizeH="0" baseline="0" dirty="0">
                <a:ln>
                  <a:noFill/>
                </a:ln>
                <a:solidFill>
                  <a:schemeClr val="accent1">
                    <a:lumMod val="60000"/>
                    <a:lumOff val="40000"/>
                  </a:schemeClr>
                </a:solidFill>
                <a:effectLst/>
                <a:ea typeface="Times New Roman" pitchFamily="18" charset="0"/>
                <a:cs typeface="Arial" pitchFamily="34" charset="0"/>
              </a:rPr>
              <a:t>l'absence des diastèmes entre les dents de lait </a:t>
            </a:r>
            <a:endParaRPr kumimoji="0" lang="fr-FR" sz="2000" b="1" i="0" u="none" strike="noStrike" cap="none" normalizeH="0" baseline="0" dirty="0">
              <a:ln>
                <a:noFill/>
              </a:ln>
              <a:solidFill>
                <a:schemeClr val="accent1">
                  <a:lumMod val="60000"/>
                  <a:lumOff val="40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dirty="0">
                <a:ln>
                  <a:noFill/>
                </a:ln>
                <a:solidFill>
                  <a:srgbClr val="000000"/>
                </a:solidFill>
                <a:effectLst/>
                <a:ea typeface="Times New Roman" pitchFamily="18" charset="0"/>
                <a:cs typeface="Arial" pitchFamily="34" charset="0"/>
              </a:rPr>
              <a:t>        -Diastèmes de Bogue (</a:t>
            </a:r>
            <a:r>
              <a:rPr kumimoji="0" lang="fr-FR" sz="2000" b="0" i="0" u="none" strike="noStrike" cap="none" normalizeH="0" baseline="0">
                <a:ln>
                  <a:noFill/>
                </a:ln>
                <a:solidFill>
                  <a:srgbClr val="000000"/>
                </a:solidFill>
                <a:effectLst/>
                <a:ea typeface="Times New Roman" pitchFamily="18" charset="0"/>
                <a:cs typeface="Arial" pitchFamily="34" charset="0"/>
              </a:rPr>
              <a:t>inter incisifs) </a:t>
            </a:r>
            <a:r>
              <a:rPr kumimoji="0" lang="fr-FR" sz="2000" b="0" i="0" u="none" strike="noStrike" cap="none" normalizeH="0" baseline="0" dirty="0">
                <a:ln>
                  <a:noFill/>
                </a:ln>
                <a:solidFill>
                  <a:srgbClr val="000000"/>
                </a:solidFill>
                <a:effectLst/>
                <a:ea typeface="Times New Roman" pitchFamily="18" charset="0"/>
                <a:cs typeface="Arial" pitchFamily="34" charset="0"/>
              </a:rPr>
              <a:t>à 5 ans environ.</a:t>
            </a:r>
            <a:endParaRPr kumimoji="0" lang="fr-FR" sz="20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dirty="0">
                <a:ln>
                  <a:noFill/>
                </a:ln>
                <a:solidFill>
                  <a:srgbClr val="000000"/>
                </a:solidFill>
                <a:effectLst/>
                <a:ea typeface="Times New Roman" pitchFamily="18" charset="0"/>
                <a:cs typeface="Arial" pitchFamily="34" charset="0"/>
              </a:rPr>
              <a:t>        -Diastèmes de simiens (entre canines et molaires inférieures, latérales et canines supérieures</a:t>
            </a:r>
            <a:r>
              <a:rPr kumimoji="0" lang="fr-FR" sz="1200" b="0" i="0" u="none" strike="noStrike" cap="none" normalizeH="0" baseline="0" dirty="0">
                <a:ln>
                  <a:noFill/>
                </a:ln>
                <a:solidFill>
                  <a:srgbClr val="000000"/>
                </a:solidFill>
                <a:effectLst/>
                <a:ea typeface="Times New Roman" pitchFamily="18" charset="0"/>
                <a:cs typeface="Arial" pitchFamily="34" charset="0"/>
              </a:rPr>
              <a:t>.                  </a:t>
            </a:r>
            <a:endParaRPr kumimoji="0" lang="fr-FR" sz="1800" b="0" i="0" u="none" strike="noStrike" cap="none" normalizeH="0" baseline="0" dirty="0">
              <a:ln>
                <a:noFill/>
              </a:ln>
              <a:solidFill>
                <a:schemeClr val="tx1"/>
              </a:solidFill>
              <a:effectLst/>
              <a:cs typeface="Arial" pitchFamily="34" charset="0"/>
            </a:endParaRPr>
          </a:p>
        </p:txBody>
      </p:sp>
      <p:sp>
        <p:nvSpPr>
          <p:cNvPr id="48131" name="Rectangle 3"/>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48130" name="Picture 2" descr="_Pic3"/>
          <p:cNvPicPr>
            <a:picLocks noChangeAspect="1" noChangeArrowheads="1"/>
          </p:cNvPicPr>
          <p:nvPr/>
        </p:nvPicPr>
        <p:blipFill>
          <a:blip r:embed="rId2" cstate="print">
            <a:lum bright="42000" contrast="26000"/>
          </a:blip>
          <a:srcRect t="10256" r="54839"/>
          <a:stretch>
            <a:fillRect/>
          </a:stretch>
        </p:blipFill>
        <p:spPr bwMode="auto">
          <a:xfrm>
            <a:off x="857224" y="3714752"/>
            <a:ext cx="3000396" cy="2500330"/>
          </a:xfrm>
          <a:prstGeom prst="rect">
            <a:avLst/>
          </a:prstGeom>
          <a:noFill/>
        </p:spPr>
      </p:pic>
      <p:sp>
        <p:nvSpPr>
          <p:cNvPr id="48133"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48132" name="Picture 4" descr="_Pic3"/>
          <p:cNvPicPr>
            <a:picLocks noChangeAspect="1" noChangeArrowheads="1"/>
          </p:cNvPicPr>
          <p:nvPr/>
        </p:nvPicPr>
        <p:blipFill>
          <a:blip r:embed="rId2" cstate="print">
            <a:lum bright="42000" contrast="26000"/>
          </a:blip>
          <a:srcRect l="52602" t="2632" r="1053" b="5263"/>
          <a:stretch>
            <a:fillRect/>
          </a:stretch>
        </p:blipFill>
        <p:spPr bwMode="auto">
          <a:xfrm>
            <a:off x="4929190" y="3714752"/>
            <a:ext cx="3143272" cy="2500330"/>
          </a:xfrm>
          <a:prstGeom prst="rect">
            <a:avLst/>
          </a:prstGeom>
          <a:noFill/>
        </p:spPr>
      </p:pic>
      <p:cxnSp>
        <p:nvCxnSpPr>
          <p:cNvPr id="12" name="Connecteur droit avec flèche 11"/>
          <p:cNvCxnSpPr/>
          <p:nvPr/>
        </p:nvCxnSpPr>
        <p:spPr>
          <a:xfrm rot="5400000" flipH="1" flipV="1">
            <a:off x="-1142246" y="4785528"/>
            <a:ext cx="8572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rot="5400000" flipH="1" flipV="1">
            <a:off x="-606461" y="5321313"/>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2" name="Groupe 12"/>
          <p:cNvGrpSpPr/>
          <p:nvPr/>
        </p:nvGrpSpPr>
        <p:grpSpPr>
          <a:xfrm>
            <a:off x="6215074" y="5429264"/>
            <a:ext cx="714380" cy="500090"/>
            <a:chOff x="6286512" y="6858000"/>
            <a:chExt cx="714380" cy="500090"/>
          </a:xfrm>
        </p:grpSpPr>
        <p:cxnSp>
          <p:nvCxnSpPr>
            <p:cNvPr id="26" name="Connecteur droit 25"/>
            <p:cNvCxnSpPr/>
            <p:nvPr/>
          </p:nvCxnSpPr>
          <p:spPr>
            <a:xfrm flipV="1">
              <a:off x="6286512" y="6858000"/>
              <a:ext cx="714380" cy="4286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6357950" y="6858000"/>
              <a:ext cx="642942" cy="5000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4"/>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48130"/>
                                        </p:tgtEl>
                                        <p:attrNameLst>
                                          <p:attrName>style.visibility</p:attrName>
                                        </p:attrNameLst>
                                      </p:cBhvr>
                                      <p:to>
                                        <p:strVal val="visible"/>
                                      </p:to>
                                    </p:set>
                                    <p:animEffect transition="in" filter="checkerboard(across)">
                                      <p:cBhvr>
                                        <p:cTn id="11" dur="500"/>
                                        <p:tgtEl>
                                          <p:spTgt spid="48130"/>
                                        </p:tgtEl>
                                      </p:cBhvr>
                                    </p:animEffect>
                                  </p:childTnLst>
                                </p:cTn>
                              </p:par>
                            </p:childTnLst>
                          </p:cTn>
                        </p:par>
                        <p:par>
                          <p:cTn id="12" fill="hold">
                            <p:stCondLst>
                              <p:cond delay="500"/>
                            </p:stCondLst>
                            <p:childTnLst>
                              <p:par>
                                <p:cTn id="13" presetID="5" presetClass="entr" presetSubtype="10" fill="hold" nodeType="afterEffect">
                                  <p:stCondLst>
                                    <p:cond delay="0"/>
                                  </p:stCondLst>
                                  <p:childTnLst>
                                    <p:set>
                                      <p:cBhvr>
                                        <p:cTn id="14" dur="1" fill="hold">
                                          <p:stCondLst>
                                            <p:cond delay="0"/>
                                          </p:stCondLst>
                                        </p:cTn>
                                        <p:tgtEl>
                                          <p:spTgt spid="48132"/>
                                        </p:tgtEl>
                                        <p:attrNameLst>
                                          <p:attrName>style.visibility</p:attrName>
                                        </p:attrNameLst>
                                      </p:cBhvr>
                                      <p:to>
                                        <p:strVal val="visible"/>
                                      </p:to>
                                    </p:set>
                                    <p:animEffect transition="in" filter="checkerboard(across)">
                                      <p:cBhvr>
                                        <p:cTn id="15" dur="500"/>
                                        <p:tgtEl>
                                          <p:spTgt spid="48132"/>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17657 0.33742 C 0.18091 0.32863 0.18507 0.32909 0.19289 0.32563 C 0.20539 0.32008 0.21876 0.31545 0.23178 0.3136 C 0.24115 0.31221 0.26007 0.30967 0.26007 0.3099 C 0.27171 0.30435 0.28438 0.30296 0.29601 0.29764 C 0.30469 0.28562 0.30539 0.26388 0.30782 0.24792 C 0.30903 0.24006 0.31094 0.2241 0.31094 0.22433 C 0.31146 0.21624 0.31164 0.20814 0.31233 0.20028 C 0.31268 0.19681 0.31389 0.19033 0.31389 0.19057 " pathEditMode="relative" rAng="0" ptsTypes="ffffffffA">
                                      <p:cBhvr>
                                        <p:cTn id="19" dur="2000" fill="hold"/>
                                        <p:tgtEl>
                                          <p:spTgt spid="12"/>
                                        </p:tgtEl>
                                        <p:attrNameLst>
                                          <p:attrName>ppt_x</p:attrName>
                                          <p:attrName>ppt_y</p:attrName>
                                        </p:attrNameLst>
                                      </p:cBhvr>
                                      <p:rCtr x="6900" y="-7400"/>
                                    </p:animMotion>
                                  </p:childTnLst>
                                </p:cTn>
                              </p:par>
                              <p:par>
                                <p:cTn id="20" presetID="0" presetClass="path" presetSubtype="0" accel="50000" decel="50000" fill="hold" nodeType="withEffect">
                                  <p:stCondLst>
                                    <p:cond delay="0"/>
                                  </p:stCondLst>
                                  <p:childTnLst>
                                    <p:animMotion origin="layout" path="M 0.15312 0.25948 C 0.15746 0.25069 0.16163 0.25115 0.16944 0.24769 C 0.18194 0.24214 0.19531 0.23751 0.20833 0.23566 C 0.2177 0.23427 0.23663 0.23173 0.23663 0.23196 C 0.24826 0.22641 0.26093 0.22502 0.27257 0.2197 C 0.28125 0.20768 0.28194 0.18594 0.28437 0.16998 C 0.28559 0.16212 0.2875 0.14616 0.2875 0.14639 C 0.28802 0.1383 0.28819 0.1302 0.28889 0.12234 C 0.28923 0.11887 0.29045 0.11239 0.29045 0.11263 " pathEditMode="relative" rAng="0" ptsTypes="ffffffffA">
                                      <p:cBhvr>
                                        <p:cTn id="21" dur="2000" fill="hold"/>
                                        <p:tgtEl>
                                          <p:spTgt spid="14"/>
                                        </p:tgtEl>
                                        <p:attrNameLst>
                                          <p:attrName>ppt_x</p:attrName>
                                          <p:attrName>ppt_y</p:attrName>
                                        </p:attrNameLst>
                                      </p:cBhvr>
                                      <p:rCtr x="6900" y="-7400"/>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0" presetClass="path" presetSubtype="0" accel="50000" decel="50000" fill="hold" nodeType="withEffect">
                                  <p:stCondLst>
                                    <p:cond delay="0"/>
                                  </p:stCondLst>
                                  <p:childTnLst>
                                    <p:animMotion origin="layout" path="M -0.20747 0.21277 C -0.19774 0.20283 -0.19097 0.18409 -0.18507 0.16906 C -0.18368 0.16975 -0.18212 0.17184 -0.18073 0.17091 C -0.17934 0.16999 -0.18021 0.16652 -0.17917 0.16513 C -0.17327 0.15727 -0.16302 0.15518 -0.15538 0.1531 C -0.13802 0.15703 -0.13281 0.16929 -0.12101 0.18502 C -0.11458 0.19358 -0.10712 0.20144 -0.1 0.20884 C -0.09028 0.21901 -0.08976 0.21647 -0.08073 0.22271 C -0.07917 0.22387 -0.07795 0.22595 -0.07622 0.22665 C -0.07031 0.22873 -0.05833 0.23058 -0.05833 0.23058 C -0.04583 0.23636 -0.06285 0.22896 -0.03438 0.23451 C -0.02726 0.2359 -0.02049 0.23913 -0.01354 0.24052 C 0.00503 0.23867 0.02014 0.24469 0.03281 0.22873 C 0.03576 0.21601 0.03194 0.22757 0.04462 0.21462 C 0.05434 0.20468 0.03871 0.21138 0.05521 0.20676 C 0.05746 0.19404 0.06354 0.18502 0.06701 0.17299 C 0.07048 0.16097 0.07309 0.14987 0.07448 0.13715 C 0.07187 0.08789 0.07552 0.12443 0.07153 0.10546 C 0.0691 0.09413 0.06649 0.07494 0.06111 0.06568 C 0.04392 0.03631 0.00955 0.04024 -0.01493 0.03585 C -0.01545 0.03377 -0.0158 0.03169 -0.01649 0.02984 C -0.01736 0.02776 -0.01945 0.02614 -0.01945 0.02382 C -0.01945 0.01735 -0.00868 0.00555 -0.00747 0.00394 C -0.00556 0.00139 -0.00191 0.00255 1.66667E-6 -1.14709E-6 " pathEditMode="relative" ptsTypes="fffffffffffffffffffffffA">
                                      <p:cBhvr>
                                        <p:cTn id="27"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1013" y="285728"/>
            <a:ext cx="2679901" cy="523220"/>
          </a:xfrm>
          <a:prstGeom prst="rect">
            <a:avLst/>
          </a:prstGeom>
        </p:spPr>
        <p:txBody>
          <a:bodyPr wrap="none">
            <a:spAutoFit/>
          </a:bodyPr>
          <a:lstStyle/>
          <a:p>
            <a:pPr algn="just">
              <a:defRPr/>
            </a:pPr>
            <a:r>
              <a:rPr lang="fr-FR" sz="2800" b="1" i="1" dirty="0">
                <a:solidFill>
                  <a:schemeClr val="accent1">
                    <a:lumMod val="60000"/>
                    <a:lumOff val="40000"/>
                  </a:schemeClr>
                </a:solidFill>
                <a:effectLst>
                  <a:outerShdw blurRad="38100" dist="38100" dir="2700000" algn="tl">
                    <a:srgbClr val="FFFFFF"/>
                  </a:outerShdw>
                </a:effectLst>
                <a:cs typeface="Times New Roman" pitchFamily="18" charset="0"/>
              </a:rPr>
              <a:t>En denture mixte:</a:t>
            </a:r>
          </a:p>
        </p:txBody>
      </p:sp>
      <p:sp>
        <p:nvSpPr>
          <p:cNvPr id="5" name="Rectangle 4"/>
          <p:cNvSpPr/>
          <p:nvPr/>
        </p:nvSpPr>
        <p:spPr>
          <a:xfrm>
            <a:off x="3199665" y="857232"/>
            <a:ext cx="2647648" cy="584775"/>
          </a:xfrm>
          <a:prstGeom prst="rect">
            <a:avLst/>
          </a:prstGeom>
        </p:spPr>
        <p:txBody>
          <a:bodyPr wrap="none">
            <a:spAutoFit/>
          </a:bodyPr>
          <a:lstStyle/>
          <a:p>
            <a:pPr algn="just">
              <a:defRPr/>
            </a:pPr>
            <a:r>
              <a:rPr lang="fr-FR" sz="3200" b="1" i="1" dirty="0">
                <a:solidFill>
                  <a:schemeClr val="bg1"/>
                </a:solidFill>
                <a:effectLst>
                  <a:outerShdw blurRad="38100" dist="38100" dir="2700000" algn="tl">
                    <a:srgbClr val="FFFFFF"/>
                  </a:outerShdw>
                </a:effectLst>
                <a:cs typeface="Times New Roman" pitchFamily="18" charset="0"/>
              </a:rPr>
              <a:t>A la mandibule</a:t>
            </a:r>
          </a:p>
        </p:txBody>
      </p:sp>
      <p:cxnSp>
        <p:nvCxnSpPr>
          <p:cNvPr id="7" name="Connecteur droit avec flèche 6"/>
          <p:cNvCxnSpPr/>
          <p:nvPr/>
        </p:nvCxnSpPr>
        <p:spPr>
          <a:xfrm rot="10800000" flipV="1">
            <a:off x="2143108" y="1500174"/>
            <a:ext cx="1071570" cy="100013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5500694" y="1571612"/>
            <a:ext cx="1071570" cy="85725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rot="5400000">
            <a:off x="3858414" y="1999446"/>
            <a:ext cx="1000132" cy="158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00034" y="2571744"/>
            <a:ext cx="2428892" cy="923330"/>
          </a:xfrm>
          <a:prstGeom prst="rect">
            <a:avLst/>
          </a:prstGeom>
          <a:solidFill>
            <a:srgbClr val="FFFFCC"/>
          </a:solidFill>
          <a:ln>
            <a:solidFill>
              <a:schemeClr val="accent2"/>
            </a:solidFill>
          </a:ln>
        </p:spPr>
        <p:txBody>
          <a:bodyPr wrap="square">
            <a:spAutoFit/>
          </a:bodyPr>
          <a:lstStyle/>
          <a:p>
            <a:pPr algn="just">
              <a:defRPr/>
            </a:pPr>
            <a:r>
              <a:rPr lang="fr-FR" dirty="0">
                <a:solidFill>
                  <a:schemeClr val="bg1"/>
                </a:solidFill>
                <a:cs typeface="Times New Roman" pitchFamily="18" charset="0"/>
              </a:rPr>
              <a:t>Évolution des incisives latérales en </a:t>
            </a:r>
            <a:r>
              <a:rPr lang="fr-FR" dirty="0" err="1">
                <a:solidFill>
                  <a:schemeClr val="bg1"/>
                </a:solidFill>
                <a:cs typeface="Times New Roman" pitchFamily="18" charset="0"/>
              </a:rPr>
              <a:t>linguo</a:t>
            </a:r>
            <a:r>
              <a:rPr lang="fr-FR" dirty="0">
                <a:solidFill>
                  <a:schemeClr val="bg1"/>
                </a:solidFill>
                <a:cs typeface="Times New Roman" pitchFamily="18" charset="0"/>
              </a:rPr>
              <a:t>-position ou en </a:t>
            </a:r>
            <a:r>
              <a:rPr lang="fr-FR" dirty="0" err="1">
                <a:solidFill>
                  <a:schemeClr val="bg1"/>
                </a:solidFill>
                <a:cs typeface="Times New Roman" pitchFamily="18" charset="0"/>
              </a:rPr>
              <a:t>vestibulo</a:t>
            </a:r>
            <a:r>
              <a:rPr lang="fr-FR" dirty="0">
                <a:solidFill>
                  <a:schemeClr val="bg1"/>
                </a:solidFill>
                <a:cs typeface="Times New Roman" pitchFamily="18" charset="0"/>
              </a:rPr>
              <a:t>-version </a:t>
            </a:r>
          </a:p>
        </p:txBody>
      </p:sp>
      <p:sp>
        <p:nvSpPr>
          <p:cNvPr id="13" name="Rectangle 12"/>
          <p:cNvSpPr/>
          <p:nvPr/>
        </p:nvSpPr>
        <p:spPr>
          <a:xfrm>
            <a:off x="3428992" y="2571744"/>
            <a:ext cx="2214578" cy="923330"/>
          </a:xfrm>
          <a:prstGeom prst="rect">
            <a:avLst/>
          </a:prstGeom>
          <a:solidFill>
            <a:srgbClr val="FFFFCC"/>
          </a:solidFill>
          <a:ln>
            <a:solidFill>
              <a:schemeClr val="accent2"/>
            </a:solidFill>
          </a:ln>
        </p:spPr>
        <p:txBody>
          <a:bodyPr wrap="square">
            <a:spAutoFit/>
          </a:bodyPr>
          <a:lstStyle/>
          <a:p>
            <a:r>
              <a:rPr lang="fr-FR" dirty="0">
                <a:solidFill>
                  <a:schemeClr val="bg1"/>
                </a:solidFill>
                <a:cs typeface="Times New Roman" pitchFamily="18" charset="0"/>
              </a:rPr>
              <a:t>Au niveau des canines temporaires : on peut avoir trois modalités :</a:t>
            </a:r>
            <a:endParaRPr lang="fr-FR" dirty="0">
              <a:solidFill>
                <a:schemeClr val="bg1"/>
              </a:solidFill>
            </a:endParaRPr>
          </a:p>
        </p:txBody>
      </p:sp>
      <p:sp>
        <p:nvSpPr>
          <p:cNvPr id="15" name="Rectangle 14"/>
          <p:cNvSpPr/>
          <p:nvPr/>
        </p:nvSpPr>
        <p:spPr>
          <a:xfrm>
            <a:off x="6215074" y="2571744"/>
            <a:ext cx="2143140" cy="923330"/>
          </a:xfrm>
          <a:prstGeom prst="rect">
            <a:avLst/>
          </a:prstGeom>
          <a:solidFill>
            <a:srgbClr val="FFFFCC"/>
          </a:solidFill>
          <a:ln>
            <a:solidFill>
              <a:schemeClr val="accent2"/>
            </a:solidFill>
          </a:ln>
        </p:spPr>
        <p:txBody>
          <a:bodyPr wrap="square">
            <a:spAutoFit/>
          </a:bodyPr>
          <a:lstStyle/>
          <a:p>
            <a:pPr algn="just">
              <a:defRPr/>
            </a:pPr>
            <a:r>
              <a:rPr lang="fr-FR" dirty="0" err="1">
                <a:solidFill>
                  <a:schemeClr val="bg1"/>
                </a:solidFill>
                <a:cs typeface="Times New Roman" pitchFamily="18" charset="0"/>
              </a:rPr>
              <a:t>Vestibulocclusion</a:t>
            </a:r>
            <a:r>
              <a:rPr lang="fr-FR" dirty="0">
                <a:solidFill>
                  <a:schemeClr val="bg1"/>
                </a:solidFill>
                <a:cs typeface="Times New Roman" pitchFamily="18" charset="0"/>
              </a:rPr>
              <a:t> localisée à une incisive centrale inférieure.</a:t>
            </a:r>
          </a:p>
        </p:txBody>
      </p:sp>
      <p:sp>
        <p:nvSpPr>
          <p:cNvPr id="19" name="Rectangle 18"/>
          <p:cNvSpPr/>
          <p:nvPr/>
        </p:nvSpPr>
        <p:spPr>
          <a:xfrm>
            <a:off x="428596" y="3857628"/>
            <a:ext cx="2570384" cy="369332"/>
          </a:xfrm>
          <a:prstGeom prst="rect">
            <a:avLst/>
          </a:prstGeom>
        </p:spPr>
        <p:txBody>
          <a:bodyPr wrap="none">
            <a:spAutoFit/>
          </a:bodyPr>
          <a:lstStyle/>
          <a:p>
            <a:pPr algn="just">
              <a:defRPr/>
            </a:pPr>
            <a:r>
              <a:rPr lang="fr-FR" b="1" dirty="0">
                <a:solidFill>
                  <a:schemeClr val="bg1"/>
                </a:solidFill>
                <a:cs typeface="Times New Roman" pitchFamily="18" charset="0"/>
              </a:rPr>
              <a:t>(1</a:t>
            </a:r>
            <a:r>
              <a:rPr lang="fr-FR" b="1" baseline="30000" dirty="0">
                <a:solidFill>
                  <a:schemeClr val="bg1"/>
                </a:solidFill>
                <a:cs typeface="Times New Roman" pitchFamily="18" charset="0"/>
              </a:rPr>
              <a:t>er</a:t>
            </a:r>
            <a:r>
              <a:rPr lang="fr-FR" b="1" dirty="0">
                <a:solidFill>
                  <a:schemeClr val="bg1"/>
                </a:solidFill>
                <a:cs typeface="Times New Roman" pitchFamily="18" charset="0"/>
              </a:rPr>
              <a:t> signe annonciateur).</a:t>
            </a:r>
          </a:p>
        </p:txBody>
      </p:sp>
      <p:sp>
        <p:nvSpPr>
          <p:cNvPr id="23" name="Rectangle avec flèche vers le haut 22"/>
          <p:cNvSpPr/>
          <p:nvPr/>
        </p:nvSpPr>
        <p:spPr>
          <a:xfrm>
            <a:off x="0" y="3786190"/>
            <a:ext cx="9144000" cy="2928958"/>
          </a:xfrm>
          <a:prstGeom prst="upArrowCallout">
            <a:avLst>
              <a:gd name="adj1" fmla="val 0"/>
              <a:gd name="adj2" fmla="val 25000"/>
              <a:gd name="adj3" fmla="val 25000"/>
              <a:gd name="adj4" fmla="val 64977"/>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5" name="Rectangle 24"/>
          <p:cNvSpPr/>
          <p:nvPr/>
        </p:nvSpPr>
        <p:spPr>
          <a:xfrm>
            <a:off x="142844" y="4786322"/>
            <a:ext cx="8501122" cy="1754326"/>
          </a:xfrm>
          <a:prstGeom prst="rect">
            <a:avLst/>
          </a:prstGeom>
        </p:spPr>
        <p:txBody>
          <a:bodyPr wrap="square">
            <a:spAutoFit/>
          </a:bodyPr>
          <a:lstStyle/>
          <a:p>
            <a:pPr algn="just">
              <a:defRPr/>
            </a:pPr>
            <a:r>
              <a:rPr lang="fr-FR" b="1" i="1" dirty="0">
                <a:solidFill>
                  <a:schemeClr val="bg1"/>
                </a:solidFill>
                <a:cs typeface="Times New Roman" pitchFamily="18" charset="0"/>
              </a:rPr>
              <a:t>1</a:t>
            </a:r>
            <a:r>
              <a:rPr lang="fr-FR" dirty="0">
                <a:solidFill>
                  <a:schemeClr val="bg1"/>
                </a:solidFill>
                <a:cs typeface="Times New Roman" pitchFamily="18" charset="0"/>
              </a:rPr>
              <a:t>-- La persistance des canines temporaires aggrave l’encombrement incisif, dénudation fréquente de l’incisive centrale la plus </a:t>
            </a:r>
            <a:r>
              <a:rPr lang="fr-FR" dirty="0" err="1">
                <a:solidFill>
                  <a:schemeClr val="bg1"/>
                </a:solidFill>
                <a:cs typeface="Times New Roman" pitchFamily="18" charset="0"/>
              </a:rPr>
              <a:t>vestibulée</a:t>
            </a:r>
            <a:r>
              <a:rPr lang="fr-FR" dirty="0">
                <a:solidFill>
                  <a:schemeClr val="bg1"/>
                </a:solidFill>
                <a:cs typeface="Times New Roman" pitchFamily="18" charset="0"/>
              </a:rPr>
              <a:t>.</a:t>
            </a:r>
          </a:p>
          <a:p>
            <a:pPr algn="just">
              <a:defRPr/>
            </a:pPr>
            <a:r>
              <a:rPr lang="fr-FR" b="1" i="1" dirty="0">
                <a:solidFill>
                  <a:schemeClr val="bg1"/>
                </a:solidFill>
                <a:cs typeface="Times New Roman" pitchFamily="18" charset="0"/>
              </a:rPr>
              <a:t>2</a:t>
            </a:r>
            <a:r>
              <a:rPr lang="fr-FR" dirty="0">
                <a:solidFill>
                  <a:schemeClr val="bg1"/>
                </a:solidFill>
                <a:cs typeface="Times New Roman" pitchFamily="18" charset="0"/>
              </a:rPr>
              <a:t>-- L’expulsion unilatérale d’une canine temporaire provoque une déviation du point inter </a:t>
            </a:r>
            <a:r>
              <a:rPr lang="fr-FR" dirty="0" err="1">
                <a:solidFill>
                  <a:schemeClr val="bg1"/>
                </a:solidFill>
                <a:cs typeface="Times New Roman" pitchFamily="18" charset="0"/>
              </a:rPr>
              <a:t>incif</a:t>
            </a:r>
            <a:r>
              <a:rPr lang="fr-FR" dirty="0">
                <a:solidFill>
                  <a:schemeClr val="bg1"/>
                </a:solidFill>
                <a:cs typeface="Times New Roman" pitchFamily="18" charset="0"/>
              </a:rPr>
              <a:t> du coté de l’élimination avec atténuation de l’encombrement incisif.</a:t>
            </a:r>
          </a:p>
          <a:p>
            <a:pPr algn="just">
              <a:defRPr/>
            </a:pPr>
            <a:r>
              <a:rPr lang="fr-FR" b="1" i="1" dirty="0">
                <a:solidFill>
                  <a:schemeClr val="bg1"/>
                </a:solidFill>
                <a:cs typeface="Times New Roman" pitchFamily="18" charset="0"/>
              </a:rPr>
              <a:t>3</a:t>
            </a:r>
            <a:r>
              <a:rPr lang="fr-FR" dirty="0">
                <a:solidFill>
                  <a:schemeClr val="bg1"/>
                </a:solidFill>
                <a:cs typeface="Times New Roman" pitchFamily="18" charset="0"/>
              </a:rPr>
              <a:t>-- L’expulsion spontanée des deux canines temporaires provoque l’élimination de l’encombrement incisif avec réduction de place des canines permanentes.</a:t>
            </a:r>
          </a:p>
        </p:txBody>
      </p:sp>
      <p:pic>
        <p:nvPicPr>
          <p:cNvPr id="26" name="Picture 2"/>
          <p:cNvPicPr>
            <a:picLocks noChangeAspect="1" noChangeArrowheads="1"/>
          </p:cNvPicPr>
          <p:nvPr/>
        </p:nvPicPr>
        <p:blipFill>
          <a:blip r:embed="rId2" cstate="print"/>
          <a:srcRect l="3704" t="4453" b="8708"/>
          <a:stretch>
            <a:fillRect/>
          </a:stretch>
        </p:blipFill>
        <p:spPr bwMode="auto">
          <a:xfrm>
            <a:off x="6027376" y="1285860"/>
            <a:ext cx="2857520" cy="3214710"/>
          </a:xfrm>
          <a:prstGeom prst="rect">
            <a:avLst/>
          </a:prstGeom>
          <a:noFill/>
        </p:spPr>
      </p:pic>
      <p:sp>
        <p:nvSpPr>
          <p:cNvPr id="14" name="Rectangle 13"/>
          <p:cNvSpPr/>
          <p:nvPr/>
        </p:nvSpPr>
        <p:spPr>
          <a:xfrm>
            <a:off x="2787548" y="928670"/>
            <a:ext cx="2837636" cy="584775"/>
          </a:xfrm>
          <a:prstGeom prst="rect">
            <a:avLst/>
          </a:prstGeom>
        </p:spPr>
        <p:txBody>
          <a:bodyPr wrap="none">
            <a:spAutoFit/>
          </a:bodyPr>
          <a:lstStyle/>
          <a:p>
            <a:pPr lvl="1" algn="just">
              <a:defRPr/>
            </a:pPr>
            <a:r>
              <a:rPr lang="fr-FR" sz="3200" b="1" i="1" dirty="0">
                <a:solidFill>
                  <a:schemeClr val="bg1"/>
                </a:solidFill>
                <a:effectLst>
                  <a:outerShdw blurRad="38100" dist="38100" dir="2700000" algn="tl">
                    <a:srgbClr val="FFFFFF"/>
                  </a:outerShdw>
                </a:effectLst>
                <a:cs typeface="Times New Roman" pitchFamily="18" charset="0"/>
              </a:rPr>
              <a:t>Au maxillaire</a:t>
            </a:r>
          </a:p>
        </p:txBody>
      </p:sp>
      <p:sp>
        <p:nvSpPr>
          <p:cNvPr id="16" name="Ellipse 15"/>
          <p:cNvSpPr/>
          <p:nvPr/>
        </p:nvSpPr>
        <p:spPr>
          <a:xfrm>
            <a:off x="428596" y="2488019"/>
            <a:ext cx="2643206" cy="107157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7" name="Rectangle 16"/>
          <p:cNvSpPr/>
          <p:nvPr/>
        </p:nvSpPr>
        <p:spPr>
          <a:xfrm>
            <a:off x="285720" y="2786058"/>
            <a:ext cx="3143272" cy="830997"/>
          </a:xfrm>
          <a:prstGeom prst="rect">
            <a:avLst/>
          </a:prstGeom>
        </p:spPr>
        <p:txBody>
          <a:bodyPr wrap="square">
            <a:spAutoFit/>
          </a:bodyPr>
          <a:lstStyle/>
          <a:p>
            <a:pPr lvl="1" algn="just">
              <a:defRPr/>
            </a:pPr>
            <a:r>
              <a:rPr lang="fr-FR" sz="2400" dirty="0">
                <a:solidFill>
                  <a:schemeClr val="bg1"/>
                </a:solidFill>
                <a:cs typeface="Times New Roman" pitchFamily="18" charset="0"/>
              </a:rPr>
              <a:t>Malpositions</a:t>
            </a:r>
          </a:p>
          <a:p>
            <a:pPr lvl="1" algn="just">
              <a:defRPr/>
            </a:pPr>
            <a:r>
              <a:rPr lang="fr-FR" sz="2400" dirty="0">
                <a:solidFill>
                  <a:schemeClr val="bg1"/>
                </a:solidFill>
                <a:cs typeface="Times New Roman" pitchFamily="18" charset="0"/>
              </a:rPr>
              <a:t>       incisives.</a:t>
            </a:r>
          </a:p>
        </p:txBody>
      </p:sp>
      <p:sp>
        <p:nvSpPr>
          <p:cNvPr id="18" name="Ellipse 17"/>
          <p:cNvSpPr/>
          <p:nvPr/>
        </p:nvSpPr>
        <p:spPr>
          <a:xfrm>
            <a:off x="3428992" y="2643182"/>
            <a:ext cx="2643206" cy="107157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0" name="Rectangle 19"/>
          <p:cNvSpPr/>
          <p:nvPr/>
        </p:nvSpPr>
        <p:spPr>
          <a:xfrm>
            <a:off x="3714744" y="2786058"/>
            <a:ext cx="2643206" cy="707886"/>
          </a:xfrm>
          <a:prstGeom prst="rect">
            <a:avLst/>
          </a:prstGeom>
        </p:spPr>
        <p:txBody>
          <a:bodyPr wrap="square">
            <a:spAutoFit/>
          </a:bodyPr>
          <a:lstStyle/>
          <a:p>
            <a:r>
              <a:rPr lang="en-GB" sz="2000" dirty="0" err="1">
                <a:solidFill>
                  <a:schemeClr val="bg1"/>
                </a:solidFill>
                <a:cs typeface="Times New Roman" pitchFamily="18" charset="0"/>
              </a:rPr>
              <a:t>Palato</a:t>
            </a:r>
            <a:r>
              <a:rPr lang="en-GB" sz="2000" dirty="0">
                <a:solidFill>
                  <a:schemeClr val="bg1"/>
                </a:solidFill>
                <a:cs typeface="Times New Roman" pitchFamily="18" charset="0"/>
              </a:rPr>
              <a:t>-version  des </a:t>
            </a:r>
            <a:r>
              <a:rPr lang="en-GB" sz="2000" dirty="0" err="1">
                <a:solidFill>
                  <a:schemeClr val="bg1"/>
                </a:solidFill>
                <a:cs typeface="Times New Roman" pitchFamily="18" charset="0"/>
              </a:rPr>
              <a:t>incisives</a:t>
            </a:r>
            <a:r>
              <a:rPr lang="en-GB" sz="2000" dirty="0">
                <a:solidFill>
                  <a:schemeClr val="bg1"/>
                </a:solidFill>
                <a:cs typeface="Times New Roman" pitchFamily="18" charset="0"/>
              </a:rPr>
              <a:t> </a:t>
            </a:r>
            <a:r>
              <a:rPr lang="en-GB" sz="2000" dirty="0" err="1">
                <a:solidFill>
                  <a:schemeClr val="bg1"/>
                </a:solidFill>
                <a:cs typeface="Times New Roman" pitchFamily="18" charset="0"/>
              </a:rPr>
              <a:t>latérales</a:t>
            </a:r>
            <a:endParaRPr lang="fr-FR" sz="2000" dirty="0">
              <a:solidFill>
                <a:schemeClr val="bg1"/>
              </a:solidFill>
            </a:endParaRPr>
          </a:p>
        </p:txBody>
      </p:sp>
      <p:sp>
        <p:nvSpPr>
          <p:cNvPr id="21" name="Ellipse 20"/>
          <p:cNvSpPr/>
          <p:nvPr/>
        </p:nvSpPr>
        <p:spPr>
          <a:xfrm>
            <a:off x="6500794" y="2643182"/>
            <a:ext cx="2643206" cy="107157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2" name="Rectangle 21"/>
          <p:cNvSpPr/>
          <p:nvPr/>
        </p:nvSpPr>
        <p:spPr>
          <a:xfrm>
            <a:off x="6643702" y="2857496"/>
            <a:ext cx="2500298" cy="707886"/>
          </a:xfrm>
          <a:prstGeom prst="rect">
            <a:avLst/>
          </a:prstGeom>
        </p:spPr>
        <p:txBody>
          <a:bodyPr wrap="square">
            <a:spAutoFit/>
          </a:bodyPr>
          <a:lstStyle/>
          <a:p>
            <a:r>
              <a:rPr lang="fr-FR" sz="2000" dirty="0">
                <a:solidFill>
                  <a:schemeClr val="bg1"/>
                </a:solidFill>
                <a:cs typeface="Times New Roman" pitchFamily="18" charset="0"/>
              </a:rPr>
              <a:t>Expulsion d’une ou 2 canines temporaires</a:t>
            </a:r>
            <a:endParaRPr lang="fr-FR" sz="2000" dirty="0">
              <a:solidFill>
                <a:schemeClr val="bg1"/>
              </a:solidFill>
            </a:endParaRPr>
          </a:p>
        </p:txBody>
      </p:sp>
      <p:sp>
        <p:nvSpPr>
          <p:cNvPr id="24" name="Rectangle 23"/>
          <p:cNvSpPr/>
          <p:nvPr/>
        </p:nvSpPr>
        <p:spPr>
          <a:xfrm>
            <a:off x="6000728" y="3857628"/>
            <a:ext cx="3143272" cy="1015663"/>
          </a:xfrm>
          <a:prstGeom prst="rect">
            <a:avLst/>
          </a:prstGeom>
        </p:spPr>
        <p:txBody>
          <a:bodyPr wrap="square">
            <a:spAutoFit/>
          </a:bodyPr>
          <a:lstStyle/>
          <a:p>
            <a:pPr lvl="1" algn="just">
              <a:defRPr/>
            </a:pPr>
            <a:r>
              <a:rPr lang="fr-FR" sz="2000" dirty="0">
                <a:solidFill>
                  <a:schemeClr val="bg1"/>
                </a:solidFill>
                <a:cs typeface="Times New Roman" pitchFamily="18" charset="0"/>
              </a:rPr>
              <a:t>(processus identique à celui précédemment décrit à la mandibule)</a:t>
            </a:r>
            <a:endParaRPr lang="en-GB" sz="2000" dirty="0">
              <a:solidFill>
                <a:schemeClr val="bg1"/>
              </a:solidFill>
              <a:cs typeface="Times New Roman" pitchFamily="18" charset="0"/>
            </a:endParaRPr>
          </a:p>
        </p:txBody>
      </p:sp>
      <p:pic>
        <p:nvPicPr>
          <p:cNvPr id="27" name="Picture 2"/>
          <p:cNvPicPr>
            <a:picLocks noChangeAspect="1" noChangeArrowheads="1"/>
          </p:cNvPicPr>
          <p:nvPr/>
        </p:nvPicPr>
        <p:blipFill>
          <a:blip r:embed="rId3" cstate="print"/>
          <a:srcRect/>
          <a:stretch>
            <a:fillRect/>
          </a:stretch>
        </p:blipFill>
        <p:spPr bwMode="auto">
          <a:xfrm>
            <a:off x="785786" y="3714752"/>
            <a:ext cx="2143140" cy="2643206"/>
          </a:xfrm>
          <a:prstGeom prst="rect">
            <a:avLst/>
          </a:prstGeom>
          <a:noFill/>
          <a:ln w="9525">
            <a:noFill/>
            <a:miter lim="800000"/>
            <a:headEnd/>
            <a:tailEnd/>
          </a:ln>
        </p:spPr>
      </p:pic>
      <p:pic>
        <p:nvPicPr>
          <p:cNvPr id="28" name="Picture 3" descr="b"/>
          <p:cNvPicPr>
            <a:picLocks noChangeAspect="1" noChangeArrowheads="1"/>
          </p:cNvPicPr>
          <p:nvPr/>
        </p:nvPicPr>
        <p:blipFill>
          <a:blip r:embed="rId4" cstate="print"/>
          <a:srcRect/>
          <a:stretch>
            <a:fillRect/>
          </a:stretch>
        </p:blipFill>
        <p:spPr bwMode="auto">
          <a:xfrm>
            <a:off x="3286116" y="3779059"/>
            <a:ext cx="2571768" cy="25717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3"/>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0-#ppt_w/2"/>
                                          </p:val>
                                        </p:tav>
                                        <p:tav tm="100000">
                                          <p:val>
                                            <p:strVal val="#ppt_x"/>
                                          </p:val>
                                        </p:tav>
                                      </p:tavLst>
                                    </p:anim>
                                    <p:anim calcmode="lin" valueType="num">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ox(in)">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heckerboard(across)">
                                      <p:cBhvr>
                                        <p:cTn id="31" dur="500"/>
                                        <p:tgtEl>
                                          <p:spTgt spid="8"/>
                                        </p:tgtEl>
                                      </p:cBhvr>
                                    </p:animEffect>
                                  </p:childTnLst>
                                </p:cTn>
                              </p:par>
                            </p:childTnLst>
                          </p:cTn>
                        </p:par>
                        <p:par>
                          <p:cTn id="32" fill="hold">
                            <p:stCondLst>
                              <p:cond delay="500"/>
                            </p:stCondLst>
                            <p:childTnLst>
                              <p:par>
                                <p:cTn id="33" presetID="2" presetClass="entr" presetSubtype="2"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fill="hold"/>
                                        <p:tgtEl>
                                          <p:spTgt spid="15"/>
                                        </p:tgtEl>
                                        <p:attrNameLst>
                                          <p:attrName>ppt_x</p:attrName>
                                        </p:attrNameLst>
                                      </p:cBhvr>
                                      <p:tavLst>
                                        <p:tav tm="0">
                                          <p:val>
                                            <p:strVal val="1+#ppt_w/2"/>
                                          </p:val>
                                        </p:tav>
                                        <p:tav tm="100000">
                                          <p:val>
                                            <p:strVal val="#ppt_x"/>
                                          </p:val>
                                        </p:tav>
                                      </p:tavLst>
                                    </p:anim>
                                    <p:anim calcmode="lin" valueType="num">
                                      <p:cBhvr additive="base">
                                        <p:cTn id="3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heckerboard(across)">
                                      <p:cBhvr>
                                        <p:cTn id="41" dur="500"/>
                                        <p:tgtEl>
                                          <p:spTgt spid="9"/>
                                        </p:tgtEl>
                                      </p:cBhvr>
                                    </p:animEffect>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000" fill="hold"/>
                                        <p:tgtEl>
                                          <p:spTgt spid="13"/>
                                        </p:tgtEl>
                                        <p:attrNameLst>
                                          <p:attrName>ppt_x</p:attrName>
                                        </p:attrNameLst>
                                      </p:cBhvr>
                                      <p:tavLst>
                                        <p:tav tm="0">
                                          <p:val>
                                            <p:strVal val="#ppt_x"/>
                                          </p:val>
                                        </p:tav>
                                        <p:tav tm="100000">
                                          <p:val>
                                            <p:strVal val="#ppt_x"/>
                                          </p:val>
                                        </p:tav>
                                      </p:tavLst>
                                    </p:anim>
                                    <p:anim calcmode="lin" valueType="num">
                                      <p:cBhvr additive="base">
                                        <p:cTn id="46"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0" fill="hold"/>
                                        <p:tgtEl>
                                          <p:spTgt spid="23"/>
                                        </p:tgtEl>
                                        <p:attrNameLst>
                                          <p:attrName>ppt_x</p:attrName>
                                        </p:attrNameLst>
                                      </p:cBhvr>
                                      <p:tavLst>
                                        <p:tav tm="0">
                                          <p:val>
                                            <p:strVal val="#ppt_x"/>
                                          </p:val>
                                        </p:tav>
                                        <p:tav tm="100000">
                                          <p:val>
                                            <p:strVal val="#ppt_x"/>
                                          </p:val>
                                        </p:tav>
                                      </p:tavLst>
                                    </p:anim>
                                    <p:anim calcmode="lin" valueType="num">
                                      <p:cBhvr additive="base">
                                        <p:cTn id="52" dur="10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1000" fill="hold"/>
                                        <p:tgtEl>
                                          <p:spTgt spid="25"/>
                                        </p:tgtEl>
                                        <p:attrNameLst>
                                          <p:attrName>ppt_x</p:attrName>
                                        </p:attrNameLst>
                                      </p:cBhvr>
                                      <p:tavLst>
                                        <p:tav tm="0">
                                          <p:val>
                                            <p:strVal val="#ppt_x"/>
                                          </p:val>
                                        </p:tav>
                                        <p:tav tm="100000">
                                          <p:val>
                                            <p:strVal val="#ppt_x"/>
                                          </p:val>
                                        </p:tav>
                                      </p:tavLst>
                                    </p:anim>
                                    <p:anim calcmode="lin" valueType="num">
                                      <p:cBhvr additive="base">
                                        <p:cTn id="56"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1000" fill="hold"/>
                                        <p:tgtEl>
                                          <p:spTgt spid="26"/>
                                        </p:tgtEl>
                                        <p:attrNameLst>
                                          <p:attrName>ppt_w</p:attrName>
                                        </p:attrNameLst>
                                      </p:cBhvr>
                                      <p:tavLst>
                                        <p:tav tm="0">
                                          <p:val>
                                            <p:strVal val="#ppt_w*0.70"/>
                                          </p:val>
                                        </p:tav>
                                        <p:tav tm="100000">
                                          <p:val>
                                            <p:strVal val="#ppt_w"/>
                                          </p:val>
                                        </p:tav>
                                      </p:tavLst>
                                    </p:anim>
                                    <p:anim calcmode="lin" valueType="num">
                                      <p:cBhvr>
                                        <p:cTn id="62" dur="1000" fill="hold"/>
                                        <p:tgtEl>
                                          <p:spTgt spid="26"/>
                                        </p:tgtEl>
                                        <p:attrNameLst>
                                          <p:attrName>ppt_h</p:attrName>
                                        </p:attrNameLst>
                                      </p:cBhvr>
                                      <p:tavLst>
                                        <p:tav tm="0">
                                          <p:val>
                                            <p:strVal val="#ppt_h"/>
                                          </p:val>
                                        </p:tav>
                                        <p:tav tm="100000">
                                          <p:val>
                                            <p:strVal val="#ppt_h"/>
                                          </p:val>
                                        </p:tav>
                                      </p:tavLst>
                                    </p:anim>
                                    <p:animEffect transition="in" filter="fade">
                                      <p:cBhvr>
                                        <p:cTn id="63" dur="10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xit" presetSubtype="10" fill="hold" grpId="0" nodeType="clickEffect">
                                  <p:stCondLst>
                                    <p:cond delay="0"/>
                                  </p:stCondLst>
                                  <p:childTnLst>
                                    <p:animEffect transition="out" filter="checkerboard(across)">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5" presetClass="exit" presetSubtype="10" fill="hold" grpId="1" nodeType="withEffect">
                                  <p:stCondLst>
                                    <p:cond delay="0"/>
                                  </p:stCondLst>
                                  <p:childTnLst>
                                    <p:animEffect transition="out" filter="checkerboard(across)">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5" presetClass="exit" presetSubtype="10" fill="hold" grpId="1" nodeType="withEffect">
                                  <p:stCondLst>
                                    <p:cond delay="0"/>
                                  </p:stCondLst>
                                  <p:childTnLst>
                                    <p:animEffect transition="out" filter="checkerboard(across)">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par>
                                <p:cTn id="75" presetID="5" presetClass="exit" presetSubtype="10" fill="hold" grpId="1" nodeType="withEffect">
                                  <p:stCondLst>
                                    <p:cond delay="0"/>
                                  </p:stCondLst>
                                  <p:childTnLst>
                                    <p:animEffect transition="out" filter="checkerboard(across)">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par>
                                <p:cTn id="78" presetID="5" presetClass="exit" presetSubtype="10" fill="hold" nodeType="withEffect">
                                  <p:stCondLst>
                                    <p:cond delay="0"/>
                                  </p:stCondLst>
                                  <p:childTnLst>
                                    <p:animEffect transition="out" filter="checkerboard(across)">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par>
                                <p:cTn id="81" presetID="5" presetClass="exit" presetSubtype="10" fill="hold" grpId="1" nodeType="withEffect">
                                  <p:stCondLst>
                                    <p:cond delay="0"/>
                                  </p:stCondLst>
                                  <p:childTnLst>
                                    <p:animEffect transition="out" filter="checkerboard(across)">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5" presetClass="exit" presetSubtype="10" fill="hold" grpId="1" nodeType="withEffect">
                                  <p:stCondLst>
                                    <p:cond delay="0"/>
                                  </p:stCondLst>
                                  <p:childTnLst>
                                    <p:animEffect transition="out" filter="checkerboard(across)">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5" presetClass="exit" presetSubtype="10" fill="hold" grpId="1" nodeType="withEffect">
                                  <p:stCondLst>
                                    <p:cond delay="0"/>
                                  </p:stCondLst>
                                  <p:childTnLst>
                                    <p:animEffect transition="out" filter="checkerboard(across)">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2" presetClass="entr" presetSubtype="1"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anim calcmode="lin" valueType="num">
                                      <p:cBhvr additive="base">
                                        <p:cTn id="93" dur="500" fill="hold"/>
                                        <p:tgtEl>
                                          <p:spTgt spid="14"/>
                                        </p:tgtEl>
                                        <p:attrNameLst>
                                          <p:attrName>ppt_x</p:attrName>
                                        </p:attrNameLst>
                                      </p:cBhvr>
                                      <p:tavLst>
                                        <p:tav tm="0">
                                          <p:val>
                                            <p:strVal val="#ppt_x"/>
                                          </p:val>
                                        </p:tav>
                                        <p:tav tm="100000">
                                          <p:val>
                                            <p:strVal val="#ppt_x"/>
                                          </p:val>
                                        </p:tav>
                                      </p:tavLst>
                                    </p:anim>
                                    <p:anim calcmode="lin" valueType="num">
                                      <p:cBhvr additive="base">
                                        <p:cTn id="9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 presetClass="entr" presetSubtype="1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checkerboard(across)">
                                      <p:cBhvr>
                                        <p:cTn id="99" dur="500"/>
                                        <p:tgtEl>
                                          <p:spTgt spid="16"/>
                                        </p:tgtEl>
                                      </p:cBhvr>
                                    </p:animEffect>
                                  </p:childTnLst>
                                </p:cTn>
                              </p:par>
                              <p:par>
                                <p:cTn id="100" presetID="5" presetClass="entr" presetSubtype="10"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checkerboard(across)">
                                      <p:cBhvr>
                                        <p:cTn id="102" dur="5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5" presetClass="entr" presetSubtype="10"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checkerboard(across)">
                                      <p:cBhvr>
                                        <p:cTn id="113" dur="500"/>
                                        <p:tgtEl>
                                          <p:spTgt spid="18"/>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checkerboard(across)">
                                      <p:cBhvr>
                                        <p:cTn id="116" dur="500"/>
                                        <p:tgtEl>
                                          <p:spTgt spid="20"/>
                                        </p:tgtEl>
                                      </p:cBhvr>
                                    </p:animEffect>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ppt_x"/>
                                          </p:val>
                                        </p:tav>
                                        <p:tav tm="100000">
                                          <p:val>
                                            <p:strVal val="#ppt_x"/>
                                          </p:val>
                                        </p:tav>
                                      </p:tavLst>
                                    </p:anim>
                                    <p:anim calcmode="lin" valueType="num">
                                      <p:cBhvr additive="base">
                                        <p:cTn id="1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5" presetClass="entr" presetSubtype="10" fill="hold" grpId="0" nodeType="click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checkerboard(across)">
                                      <p:cBhvr>
                                        <p:cTn id="126" dur="500"/>
                                        <p:tgtEl>
                                          <p:spTgt spid="21"/>
                                        </p:tgtEl>
                                      </p:cBhvr>
                                    </p:animEffect>
                                  </p:childTnLst>
                                </p:cTn>
                              </p:par>
                              <p:par>
                                <p:cTn id="127" presetID="5" presetClass="entr" presetSubtype="1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checkerboard(across)">
                                      <p:cBhvr>
                                        <p:cTn id="129" dur="500"/>
                                        <p:tgtEl>
                                          <p:spTgt spid="22"/>
                                        </p:tgtEl>
                                      </p:cBhvr>
                                    </p:animEffec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P spid="11" grpId="0" animBg="1"/>
      <p:bldP spid="11" grpId="1" animBg="1"/>
      <p:bldP spid="13" grpId="0" animBg="1"/>
      <p:bldP spid="13" grpId="1" animBg="1"/>
      <p:bldP spid="15" grpId="0" animBg="1"/>
      <p:bldP spid="15" grpId="1" animBg="1"/>
      <p:bldP spid="19" grpId="0"/>
      <p:bldP spid="19" grpId="1"/>
      <p:bldP spid="23" grpId="0" animBg="1"/>
      <p:bldP spid="23" grpId="1" animBg="1"/>
      <p:bldP spid="25" grpId="0"/>
      <p:bldP spid="25" grpId="1"/>
      <p:bldP spid="14" grpId="0"/>
      <p:bldP spid="16" grpId="0" animBg="1"/>
      <p:bldP spid="17" grpId="0"/>
      <p:bldP spid="18" grpId="0" animBg="1"/>
      <p:bldP spid="20" grpId="0"/>
      <p:bldP spid="21" grpId="0" animBg="1"/>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4"/>
          <p:cNvSpPr>
            <a:spLocks noChangeArrowheads="1"/>
          </p:cNvSpPr>
          <p:nvPr/>
        </p:nvSpPr>
        <p:spPr bwMode="auto">
          <a:xfrm>
            <a:off x="285720" y="2950958"/>
            <a:ext cx="6072230"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866775" algn="l"/>
              </a:tabLst>
            </a:pPr>
            <a:r>
              <a:rPr kumimoji="0" lang="fr-FR" sz="2000" b="1" i="1" u="none" strike="noStrike" cap="none" normalizeH="0" baseline="0" dirty="0">
                <a:ln>
                  <a:noFill/>
                </a:ln>
                <a:solidFill>
                  <a:schemeClr val="accent6">
                    <a:lumMod val="60000"/>
                    <a:lumOff val="40000"/>
                  </a:schemeClr>
                </a:solidFill>
                <a:effectLst/>
                <a:ea typeface="Times New Roman" pitchFamily="18" charset="0"/>
                <a:cs typeface="Arial" pitchFamily="34" charset="0"/>
              </a:rPr>
              <a:t>Au niveau des incisives</a:t>
            </a:r>
            <a:r>
              <a:rPr kumimoji="0" lang="fr-FR" sz="2000" b="0" i="1" u="none" strike="noStrike" cap="none" normalizeH="0" baseline="0" dirty="0">
                <a:ln>
                  <a:noFill/>
                </a:ln>
                <a:solidFill>
                  <a:schemeClr val="accent6">
                    <a:lumMod val="60000"/>
                    <a:lumOff val="40000"/>
                  </a:schemeClr>
                </a:solidFill>
                <a:effectLst/>
                <a:ea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tabLst>
                <a:tab pos="866775" algn="l"/>
              </a:tabLst>
            </a:pPr>
            <a:endParaRPr kumimoji="0" lang="fr-FR" sz="2000" b="0" i="1" u="none" strike="noStrike" cap="none" normalizeH="0" baseline="0" dirty="0">
              <a:ln>
                <a:noFill/>
              </a:ln>
              <a:solidFill>
                <a:schemeClr val="accent6">
                  <a:lumMod val="60000"/>
                  <a:lumOff val="40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
                <a:schemeClr val="accent6"/>
              </a:buClr>
              <a:buSzTx/>
              <a:buFont typeface="Wingdings" pitchFamily="2" charset="2"/>
              <a:buChar char="q"/>
              <a:tabLst>
                <a:tab pos="866775" algn="l"/>
              </a:tabLst>
            </a:pPr>
            <a:r>
              <a:rPr lang="fr-FR" sz="2000" dirty="0">
                <a:ea typeface="Times New Roman" pitchFamily="18" charset="0"/>
                <a:cs typeface="Arial" pitchFamily="34" charset="0"/>
              </a:rPr>
              <a:t> </a:t>
            </a:r>
            <a:r>
              <a:rPr kumimoji="0" lang="fr-FR" sz="2000" b="0" i="0" u="none" strike="noStrike" cap="none" normalizeH="0" baseline="0" dirty="0">
                <a:ln>
                  <a:noFill/>
                </a:ln>
                <a:solidFill>
                  <a:schemeClr val="tx1"/>
                </a:solidFill>
                <a:effectLst/>
                <a:ea typeface="Times New Roman" pitchFamily="18" charset="0"/>
                <a:cs typeface="Arial" pitchFamily="34" charset="0"/>
              </a:rPr>
              <a:t>Encombrement incisif, dénudation accentuée d’une incisive et parfois absence de gencive attachée a ce niveau.</a:t>
            </a:r>
            <a:endParaRPr kumimoji="0" lang="fr-FR" sz="20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
                <a:schemeClr val="accent6"/>
              </a:buClr>
              <a:buSzTx/>
              <a:buFont typeface="Wingdings" pitchFamily="2" charset="2"/>
              <a:buChar char="q"/>
              <a:tabLst>
                <a:tab pos="866775" algn="l"/>
              </a:tabLst>
            </a:pPr>
            <a:r>
              <a:rPr kumimoji="0" lang="fr-FR" sz="2000" b="0" i="0" u="none" strike="noStrike" cap="none" normalizeH="0" baseline="0" dirty="0">
                <a:ln>
                  <a:noFill/>
                </a:ln>
                <a:solidFill>
                  <a:schemeClr val="tx1"/>
                </a:solidFill>
                <a:effectLst/>
                <a:ea typeface="Times New Roman" pitchFamily="18" charset="0"/>
                <a:cs typeface="Arial" pitchFamily="34" charset="0"/>
              </a:rPr>
              <a:t> Facette d’abrasion sur les dents, en occlusion inversée.</a:t>
            </a:r>
            <a:endParaRPr kumimoji="0" lang="fr-FR" sz="20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
                <a:schemeClr val="accent6"/>
              </a:buClr>
              <a:buSzTx/>
              <a:buFont typeface="Wingdings" pitchFamily="2" charset="2"/>
              <a:buChar char="q"/>
              <a:tabLst>
                <a:tab pos="866775" algn="l"/>
              </a:tabLst>
            </a:pPr>
            <a:r>
              <a:rPr kumimoji="0" lang="fr-FR" sz="2000" b="0" i="0" u="none" strike="noStrike" cap="none" normalizeH="0" baseline="0" dirty="0">
                <a:ln>
                  <a:noFill/>
                </a:ln>
                <a:solidFill>
                  <a:schemeClr val="tx1"/>
                </a:solidFill>
                <a:effectLst/>
                <a:ea typeface="Times New Roman" pitchFamily="18" charset="0"/>
                <a:cs typeface="Arial" pitchFamily="34" charset="0"/>
              </a:rPr>
              <a:t> Mobilité d’une dent inférieure en </a:t>
            </a:r>
            <a:r>
              <a:rPr kumimoji="0" lang="fr-FR" sz="2000" b="0" i="0" u="none" strike="noStrike" cap="none" normalizeH="0" baseline="0" dirty="0" err="1">
                <a:ln>
                  <a:noFill/>
                </a:ln>
                <a:solidFill>
                  <a:schemeClr val="tx1"/>
                </a:solidFill>
                <a:effectLst/>
                <a:ea typeface="Times New Roman" pitchFamily="18" charset="0"/>
                <a:cs typeface="Arial" pitchFamily="34" charset="0"/>
              </a:rPr>
              <a:t>vestibuloclusion</a:t>
            </a:r>
            <a:r>
              <a:rPr kumimoji="0" lang="fr-FR" b="0" i="0" u="none" strike="noStrike" cap="none" normalizeH="0" baseline="0" dirty="0">
                <a:ln>
                  <a:noFill/>
                </a:ln>
                <a:solidFill>
                  <a:schemeClr val="tx1"/>
                </a:solidFill>
                <a:effectLst/>
                <a:ea typeface="Times New Roman" pitchFamily="18"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tab pos="866775" algn="l"/>
              </a:tabLst>
            </a:pPr>
            <a:endParaRPr kumimoji="0" lang="fr-FR" b="0" i="0" u="none" strike="noStrike" cap="none" normalizeH="0" baseline="0" dirty="0">
              <a:ln>
                <a:noFill/>
              </a:ln>
              <a:solidFill>
                <a:schemeClr val="tx1"/>
              </a:solidFill>
              <a:effectLst/>
              <a:cs typeface="Arial" pitchFamily="34" charset="0"/>
            </a:endParaRPr>
          </a:p>
        </p:txBody>
      </p:sp>
      <p:sp>
        <p:nvSpPr>
          <p:cNvPr id="8" name="Rectangle 7"/>
          <p:cNvSpPr/>
          <p:nvPr/>
        </p:nvSpPr>
        <p:spPr>
          <a:xfrm>
            <a:off x="214282" y="571480"/>
            <a:ext cx="8215370" cy="830997"/>
          </a:xfrm>
          <a:prstGeom prst="rect">
            <a:avLst/>
          </a:prstGeom>
        </p:spPr>
        <p:txBody>
          <a:bodyPr wrap="square">
            <a:spAutoFit/>
          </a:bodyPr>
          <a:lstStyle/>
          <a:p>
            <a:pPr lvl="1" algn="just">
              <a:defRPr/>
            </a:pPr>
            <a:r>
              <a:rPr lang="fr-FR" sz="2400" b="1" i="1" dirty="0">
                <a:solidFill>
                  <a:schemeClr val="accent1"/>
                </a:solidFill>
                <a:effectLst>
                  <a:outerShdw blurRad="38100" dist="38100" dir="2700000" algn="tl">
                    <a:srgbClr val="FFFFFF"/>
                  </a:outerShdw>
                </a:effectLst>
                <a:cs typeface="Times New Roman" pitchFamily="18" charset="0"/>
              </a:rPr>
              <a:t>En denture mixte stable et en phase de constitution de la denture adolescente </a:t>
            </a:r>
            <a:r>
              <a:rPr lang="fr-FR" sz="2400" dirty="0">
                <a:solidFill>
                  <a:schemeClr val="accent1"/>
                </a:solidFill>
                <a:cs typeface="Times New Roman" pitchFamily="18" charset="0"/>
              </a:rPr>
              <a:t>:</a:t>
            </a:r>
            <a:endParaRPr lang="fr-FR" sz="2400" u="sng" dirty="0">
              <a:solidFill>
                <a:schemeClr val="accent1"/>
              </a:solidFill>
              <a:cs typeface="Times New Roman" pitchFamily="18" charset="0"/>
            </a:endParaRPr>
          </a:p>
        </p:txBody>
      </p:sp>
      <p:sp>
        <p:nvSpPr>
          <p:cNvPr id="6" name="Rectangle 5"/>
          <p:cNvSpPr/>
          <p:nvPr/>
        </p:nvSpPr>
        <p:spPr>
          <a:xfrm>
            <a:off x="2105805" y="1785926"/>
            <a:ext cx="4025910" cy="461665"/>
          </a:xfrm>
          <a:prstGeom prst="rect">
            <a:avLst/>
          </a:prstGeom>
        </p:spPr>
        <p:txBody>
          <a:bodyPr wrap="none">
            <a:spAutoFit/>
          </a:bodyPr>
          <a:lstStyle/>
          <a:p>
            <a:pPr lvl="1" algn="just">
              <a:defRPr/>
            </a:pP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Manifestations antérieures :</a:t>
            </a:r>
          </a:p>
        </p:txBody>
      </p:sp>
      <p:sp>
        <p:nvSpPr>
          <p:cNvPr id="9" name="Rectangle 4"/>
          <p:cNvSpPr>
            <a:spLocks noChangeArrowheads="1"/>
          </p:cNvSpPr>
          <p:nvPr/>
        </p:nvSpPr>
        <p:spPr bwMode="auto">
          <a:xfrm>
            <a:off x="285720" y="2857496"/>
            <a:ext cx="5572164"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Font typeface="Arial" pitchFamily="34" charset="0"/>
              <a:buChar char="•"/>
              <a:tabLst>
                <a:tab pos="114300" algn="l"/>
              </a:tabLst>
            </a:pPr>
            <a:r>
              <a:rPr lang="fr-FR" sz="2000" b="1" i="1" dirty="0">
                <a:solidFill>
                  <a:schemeClr val="accent6">
                    <a:lumMod val="60000"/>
                    <a:lumOff val="40000"/>
                  </a:schemeClr>
                </a:solidFill>
                <a:ea typeface="Times New Roman" pitchFamily="18" charset="0"/>
                <a:cs typeface="Arial" pitchFamily="34" charset="0"/>
              </a:rPr>
              <a:t>Au niveau des canines permanentes :</a:t>
            </a:r>
          </a:p>
          <a:p>
            <a:pPr lvl="0" fontAlgn="base">
              <a:spcBef>
                <a:spcPct val="0"/>
              </a:spcBef>
              <a:spcAft>
                <a:spcPct val="0"/>
              </a:spcAft>
              <a:tabLst>
                <a:tab pos="114300" algn="l"/>
              </a:tabLst>
            </a:pPr>
            <a:endParaRPr lang="fr-FR" sz="2000" b="1" i="1" dirty="0">
              <a:solidFill>
                <a:schemeClr val="accent6">
                  <a:lumMod val="60000"/>
                  <a:lumOff val="40000"/>
                </a:schemeClr>
              </a:solidFill>
              <a:cs typeface="Arial" pitchFamily="34" charset="0"/>
            </a:endParaRPr>
          </a:p>
          <a:p>
            <a:pPr lvl="0" eaLnBrk="0" fontAlgn="base" hangingPunct="0">
              <a:spcBef>
                <a:spcPct val="0"/>
              </a:spcBef>
              <a:spcAft>
                <a:spcPct val="0"/>
              </a:spcAft>
              <a:buClr>
                <a:schemeClr val="accent6"/>
              </a:buClr>
              <a:buFont typeface="Wingdings" pitchFamily="2" charset="2"/>
              <a:buChar char="q"/>
              <a:tabLst>
                <a:tab pos="114300" algn="l"/>
              </a:tabLst>
            </a:pPr>
            <a:r>
              <a:rPr lang="fr-FR" sz="2000" dirty="0">
                <a:ea typeface="Times New Roman" pitchFamily="18" charset="0"/>
                <a:cs typeface="Arial" pitchFamily="34" charset="0"/>
              </a:rPr>
              <a:t> Evolution vestibulaire, en </a:t>
            </a:r>
            <a:r>
              <a:rPr lang="fr-FR" sz="2000" dirty="0" err="1">
                <a:ea typeface="Times New Roman" pitchFamily="18" charset="0"/>
                <a:cs typeface="Arial" pitchFamily="34" charset="0"/>
              </a:rPr>
              <a:t>infraposition</a:t>
            </a:r>
            <a:r>
              <a:rPr lang="fr-FR" sz="2000" dirty="0">
                <a:ea typeface="Times New Roman" pitchFamily="18" charset="0"/>
                <a:cs typeface="Arial" pitchFamily="34" charset="0"/>
              </a:rPr>
              <a:t> ou en infra-</a:t>
            </a:r>
            <a:r>
              <a:rPr lang="fr-FR" sz="2000" dirty="0" err="1">
                <a:ea typeface="Times New Roman" pitchFamily="18" charset="0"/>
                <a:cs typeface="Arial" pitchFamily="34" charset="0"/>
              </a:rPr>
              <a:t>mésio</a:t>
            </a:r>
            <a:r>
              <a:rPr lang="fr-FR" sz="2000" dirty="0">
                <a:ea typeface="Times New Roman" pitchFamily="18" charset="0"/>
                <a:cs typeface="Arial" pitchFamily="34" charset="0"/>
              </a:rPr>
              <a:t>-</a:t>
            </a:r>
            <a:r>
              <a:rPr lang="fr-FR" sz="2000" dirty="0" err="1">
                <a:ea typeface="Times New Roman" pitchFamily="18" charset="0"/>
                <a:cs typeface="Arial" pitchFamily="34" charset="0"/>
              </a:rPr>
              <a:t>vestibuloposition</a:t>
            </a:r>
            <a:r>
              <a:rPr lang="fr-FR" sz="2000" dirty="0">
                <a:ea typeface="Times New Roman" pitchFamily="18" charset="0"/>
                <a:cs typeface="Arial" pitchFamily="34" charset="0"/>
              </a:rPr>
              <a:t> avec un </a:t>
            </a:r>
            <a:r>
              <a:rPr lang="fr-FR" sz="2000" dirty="0" err="1">
                <a:ea typeface="Times New Roman" pitchFamily="18" charset="0"/>
                <a:cs typeface="Arial" pitchFamily="34" charset="0"/>
              </a:rPr>
              <a:t>défautà</a:t>
            </a:r>
            <a:r>
              <a:rPr lang="fr-FR" sz="2000" dirty="0">
                <a:ea typeface="Times New Roman" pitchFamily="18" charset="0"/>
                <a:cs typeface="Arial" pitchFamily="34" charset="0"/>
              </a:rPr>
              <a:t> ou un manque de gencive attachée, si le site d’éruption était situé dans la muqueuse. </a:t>
            </a:r>
            <a:endParaRPr lang="fr-FR" sz="2000" dirty="0">
              <a:cs typeface="Arial" pitchFamily="34" charset="0"/>
            </a:endParaRPr>
          </a:p>
          <a:p>
            <a:pPr lvl="0" eaLnBrk="0" fontAlgn="base" hangingPunct="0">
              <a:spcBef>
                <a:spcPct val="0"/>
              </a:spcBef>
              <a:spcAft>
                <a:spcPct val="0"/>
              </a:spcAft>
              <a:buClr>
                <a:schemeClr val="accent6"/>
              </a:buClr>
              <a:buFont typeface="Wingdings" pitchFamily="2" charset="2"/>
              <a:buChar char="q"/>
              <a:tabLst>
                <a:tab pos="114300" algn="l"/>
              </a:tabLst>
            </a:pPr>
            <a:r>
              <a:rPr lang="fr-FR" sz="2000" dirty="0">
                <a:ea typeface="Times New Roman" pitchFamily="18" charset="0"/>
                <a:cs typeface="Arial" pitchFamily="34" charset="0"/>
              </a:rPr>
              <a:t> Inclusion vestibulaire ou palatine.  </a:t>
            </a:r>
            <a:endParaRPr lang="fr-FR" sz="2000" dirty="0">
              <a:cs typeface="Arial" pitchFamily="34" charset="0"/>
            </a:endParaRPr>
          </a:p>
        </p:txBody>
      </p:sp>
      <p:pic>
        <p:nvPicPr>
          <p:cNvPr id="10" name="Picture 1"/>
          <p:cNvPicPr>
            <a:picLocks noChangeAspect="1" noChangeArrowheads="1"/>
          </p:cNvPicPr>
          <p:nvPr/>
        </p:nvPicPr>
        <p:blipFill>
          <a:blip r:embed="rId2" cstate="print"/>
          <a:srcRect t="3226" r="5882" b="12903"/>
          <a:stretch>
            <a:fillRect/>
          </a:stretch>
        </p:blipFill>
        <p:spPr bwMode="auto">
          <a:xfrm>
            <a:off x="6143636" y="3000372"/>
            <a:ext cx="2857520" cy="2500330"/>
          </a:xfrm>
          <a:prstGeom prst="rect">
            <a:avLst/>
          </a:prstGeom>
          <a:noFill/>
        </p:spPr>
      </p:pic>
      <p:pic>
        <p:nvPicPr>
          <p:cNvPr id="93185" name="Picture 1"/>
          <p:cNvPicPr>
            <a:picLocks noChangeAspect="1" noChangeArrowheads="1"/>
          </p:cNvPicPr>
          <p:nvPr/>
        </p:nvPicPr>
        <p:blipFill>
          <a:blip r:embed="rId3" cstate="print"/>
          <a:srcRect/>
          <a:stretch>
            <a:fillRect/>
          </a:stretch>
        </p:blipFill>
        <p:spPr bwMode="auto">
          <a:xfrm>
            <a:off x="6215074" y="2857496"/>
            <a:ext cx="2657476" cy="271464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8"/>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23908"/>
                                        </p:tgtEl>
                                        <p:attrNameLst>
                                          <p:attrName>style.visibility</p:attrName>
                                        </p:attrNameLst>
                                      </p:cBhvr>
                                      <p:to>
                                        <p:strVal val="visible"/>
                                      </p:to>
                                    </p:set>
                                    <p:anim calcmode="lin" valueType="num">
                                      <p:cBhvr additive="base">
                                        <p:cTn id="16" dur="500" fill="hold"/>
                                        <p:tgtEl>
                                          <p:spTgt spid="123908"/>
                                        </p:tgtEl>
                                        <p:attrNameLst>
                                          <p:attrName>ppt_x</p:attrName>
                                        </p:attrNameLst>
                                      </p:cBhvr>
                                      <p:tavLst>
                                        <p:tav tm="0">
                                          <p:val>
                                            <p:strVal val="#ppt_x"/>
                                          </p:val>
                                        </p:tav>
                                        <p:tav tm="100000">
                                          <p:val>
                                            <p:strVal val="#ppt_x"/>
                                          </p:val>
                                        </p:tav>
                                      </p:tavLst>
                                    </p:anim>
                                    <p:anim calcmode="lin" valueType="num">
                                      <p:cBhvr additive="base">
                                        <p:cTn id="17" dur="500" fill="hold"/>
                                        <p:tgtEl>
                                          <p:spTgt spid="123908"/>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55" presetClass="entr" presetSubtype="0" fill="hold" nodeType="afterEffect">
                                  <p:stCondLst>
                                    <p:cond delay="0"/>
                                  </p:stCondLst>
                                  <p:childTnLst>
                                    <p:set>
                                      <p:cBhvr>
                                        <p:cTn id="20" dur="1" fill="hold">
                                          <p:stCondLst>
                                            <p:cond delay="0"/>
                                          </p:stCondLst>
                                        </p:cTn>
                                        <p:tgtEl>
                                          <p:spTgt spid="93185"/>
                                        </p:tgtEl>
                                        <p:attrNameLst>
                                          <p:attrName>style.visibility</p:attrName>
                                        </p:attrNameLst>
                                      </p:cBhvr>
                                      <p:to>
                                        <p:strVal val="visible"/>
                                      </p:to>
                                    </p:set>
                                    <p:anim calcmode="lin" valueType="num">
                                      <p:cBhvr>
                                        <p:cTn id="21" dur="1000" fill="hold"/>
                                        <p:tgtEl>
                                          <p:spTgt spid="93185"/>
                                        </p:tgtEl>
                                        <p:attrNameLst>
                                          <p:attrName>ppt_w</p:attrName>
                                        </p:attrNameLst>
                                      </p:cBhvr>
                                      <p:tavLst>
                                        <p:tav tm="0">
                                          <p:val>
                                            <p:strVal val="#ppt_w*0.70"/>
                                          </p:val>
                                        </p:tav>
                                        <p:tav tm="100000">
                                          <p:val>
                                            <p:strVal val="#ppt_w"/>
                                          </p:val>
                                        </p:tav>
                                      </p:tavLst>
                                    </p:anim>
                                    <p:anim calcmode="lin" valueType="num">
                                      <p:cBhvr>
                                        <p:cTn id="22" dur="1000" fill="hold"/>
                                        <p:tgtEl>
                                          <p:spTgt spid="93185"/>
                                        </p:tgtEl>
                                        <p:attrNameLst>
                                          <p:attrName>ppt_h</p:attrName>
                                        </p:attrNameLst>
                                      </p:cBhvr>
                                      <p:tavLst>
                                        <p:tav tm="0">
                                          <p:val>
                                            <p:strVal val="#ppt_h"/>
                                          </p:val>
                                        </p:tav>
                                        <p:tav tm="100000">
                                          <p:val>
                                            <p:strVal val="#ppt_h"/>
                                          </p:val>
                                        </p:tav>
                                      </p:tavLst>
                                    </p:anim>
                                    <p:animEffect transition="in" filter="fade">
                                      <p:cBhvr>
                                        <p:cTn id="23" dur="1000"/>
                                        <p:tgtEl>
                                          <p:spTgt spid="9318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xit" presetSubtype="10" fill="hold" grpId="1" nodeType="clickEffect">
                                  <p:stCondLst>
                                    <p:cond delay="0"/>
                                  </p:stCondLst>
                                  <p:childTnLst>
                                    <p:animEffect transition="out" filter="checkerboard(across)">
                                      <p:cBhvr>
                                        <p:cTn id="27" dur="500"/>
                                        <p:tgtEl>
                                          <p:spTgt spid="123908"/>
                                        </p:tgtEl>
                                      </p:cBhvr>
                                    </p:animEffect>
                                    <p:set>
                                      <p:cBhvr>
                                        <p:cTn id="28" dur="1" fill="hold">
                                          <p:stCondLst>
                                            <p:cond delay="499"/>
                                          </p:stCondLst>
                                        </p:cTn>
                                        <p:tgtEl>
                                          <p:spTgt spid="123908"/>
                                        </p:tgtEl>
                                        <p:attrNameLst>
                                          <p:attrName>style.visibility</p:attrName>
                                        </p:attrNameLst>
                                      </p:cBhvr>
                                      <p:to>
                                        <p:strVal val="hidden"/>
                                      </p:to>
                                    </p:set>
                                  </p:childTnLst>
                                </p:cTn>
                              </p:par>
                              <p:par>
                                <p:cTn id="29" presetID="5" presetClass="exit" presetSubtype="10" fill="hold" nodeType="withEffect">
                                  <p:stCondLst>
                                    <p:cond delay="0"/>
                                  </p:stCondLst>
                                  <p:childTnLst>
                                    <p:animEffect transition="out" filter="checkerboard(across)">
                                      <p:cBhvr>
                                        <p:cTn id="30" dur="500"/>
                                        <p:tgtEl>
                                          <p:spTgt spid="93185"/>
                                        </p:tgtEl>
                                      </p:cBhvr>
                                    </p:animEffect>
                                    <p:set>
                                      <p:cBhvr>
                                        <p:cTn id="31" dur="1" fill="hold">
                                          <p:stCondLst>
                                            <p:cond delay="499"/>
                                          </p:stCondLst>
                                        </p:cTn>
                                        <p:tgtEl>
                                          <p:spTgt spid="93185"/>
                                        </p:tgtEl>
                                        <p:attrNameLst>
                                          <p:attrName>style.visibility</p:attrName>
                                        </p:attrNameLst>
                                      </p:cBhvr>
                                      <p:to>
                                        <p:strVal val="hidden"/>
                                      </p:to>
                                    </p:set>
                                  </p:childTnLst>
                                </p:cTn>
                              </p:par>
                            </p:childTnLst>
                          </p:cTn>
                        </p:par>
                        <p:par>
                          <p:cTn id="32" fill="hold">
                            <p:stCondLst>
                              <p:cond delay="500"/>
                            </p:stCondLst>
                            <p:childTnLst>
                              <p:par>
                                <p:cTn id="33" presetID="4"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ox(in)">
                                      <p:cBhvr>
                                        <p:cTn id="35" dur="1000"/>
                                        <p:tgtEl>
                                          <p:spTgt spid="9"/>
                                        </p:tgtEl>
                                      </p:cBhvr>
                                    </p:animEffect>
                                  </p:childTnLst>
                                </p:cTn>
                              </p:par>
                            </p:childTnLst>
                          </p:cTn>
                        </p:par>
                        <p:par>
                          <p:cTn id="36" fill="hold">
                            <p:stCondLst>
                              <p:cond delay="1500"/>
                            </p:stCondLst>
                            <p:childTnLst>
                              <p:par>
                                <p:cTn id="37" presetID="4"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ox(in)">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08" grpId="1"/>
      <p:bldP spid="8" grpId="0"/>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a:spLocks noChangeArrowheads="1"/>
          </p:cNvSpPr>
          <p:nvPr/>
        </p:nvSpPr>
        <p:spPr bwMode="auto">
          <a:xfrm>
            <a:off x="571472" y="1928802"/>
            <a:ext cx="8572528" cy="2374900"/>
          </a:xfrm>
          <a:prstGeom prst="rect">
            <a:avLst/>
          </a:prstGeom>
          <a:noFill/>
          <a:ln w="9525">
            <a:noFill/>
            <a:miter lim="800000"/>
            <a:headEnd/>
            <a:tailEnd/>
          </a:ln>
          <a:effectLst/>
        </p:spPr>
        <p:txBody>
          <a:bodyPr anchor="ctr"/>
          <a:lstStyle/>
          <a:p>
            <a:pPr lvl="1" algn="just">
              <a:defRPr/>
            </a:pPr>
            <a:r>
              <a:rPr lang="fr-FR" sz="2400" dirty="0">
                <a:cs typeface="Times New Roman" pitchFamily="18" charset="0"/>
              </a:rPr>
              <a:t>1</a:t>
            </a:r>
            <a:r>
              <a:rPr lang="fr-FR" sz="2400" baseline="30000" dirty="0">
                <a:cs typeface="Times New Roman" pitchFamily="18" charset="0"/>
              </a:rPr>
              <a:t>ère</a:t>
            </a:r>
            <a:r>
              <a:rPr lang="fr-FR" sz="2400" dirty="0">
                <a:cs typeface="Times New Roman" pitchFamily="18" charset="0"/>
              </a:rPr>
              <a:t> prémolaire évolue en </a:t>
            </a:r>
            <a:r>
              <a:rPr lang="fr-FR" sz="2400" dirty="0" err="1">
                <a:cs typeface="Times New Roman" pitchFamily="18" charset="0"/>
              </a:rPr>
              <a:t>vestibulo</a:t>
            </a:r>
            <a:r>
              <a:rPr lang="fr-FR" sz="2400" dirty="0">
                <a:cs typeface="Times New Roman" pitchFamily="18" charset="0"/>
              </a:rPr>
              <a:t> ou </a:t>
            </a:r>
            <a:r>
              <a:rPr lang="fr-FR" sz="2400" dirty="0" err="1">
                <a:cs typeface="Times New Roman" pitchFamily="18" charset="0"/>
              </a:rPr>
              <a:t>linguoclusion</a:t>
            </a:r>
            <a:r>
              <a:rPr lang="fr-FR" sz="2400" dirty="0">
                <a:cs typeface="Times New Roman" pitchFamily="18" charset="0"/>
              </a:rPr>
              <a:t>, ou bien retenue entre canine et 2ème molaire temporaire.</a:t>
            </a:r>
          </a:p>
          <a:p>
            <a:pPr lvl="1" algn="just">
              <a:defRPr/>
            </a:pPr>
            <a:r>
              <a:rPr lang="fr-FR" sz="2400" dirty="0" err="1">
                <a:cs typeface="Times New Roman" pitchFamily="18" charset="0"/>
              </a:rPr>
              <a:t>Linguo</a:t>
            </a:r>
            <a:r>
              <a:rPr lang="fr-FR" sz="2400" dirty="0">
                <a:cs typeface="Times New Roman" pitchFamily="18" charset="0"/>
              </a:rPr>
              <a:t> ou </a:t>
            </a:r>
            <a:r>
              <a:rPr lang="fr-FR" sz="2400" dirty="0" err="1">
                <a:cs typeface="Times New Roman" pitchFamily="18" charset="0"/>
              </a:rPr>
              <a:t>vestibulo</a:t>
            </a:r>
            <a:r>
              <a:rPr lang="fr-FR" sz="2400" dirty="0">
                <a:cs typeface="Times New Roman" pitchFamily="18" charset="0"/>
              </a:rPr>
              <a:t>-version des 2ème prémolaires </a:t>
            </a:r>
          </a:p>
          <a:p>
            <a:pPr lvl="1" algn="just">
              <a:defRPr/>
            </a:pPr>
            <a:r>
              <a:rPr lang="fr-FR" sz="2400" dirty="0">
                <a:cs typeface="Times New Roman" pitchFamily="18" charset="0"/>
              </a:rPr>
              <a:t>Rotation des prémolaires ce qui accentue le déficit d’espace.</a:t>
            </a:r>
          </a:p>
        </p:txBody>
      </p:sp>
      <p:graphicFrame>
        <p:nvGraphicFramePr>
          <p:cNvPr id="92163" name="Object 3"/>
          <p:cNvGraphicFramePr>
            <a:graphicFrameLocks noChangeAspect="1"/>
          </p:cNvGraphicFramePr>
          <p:nvPr/>
        </p:nvGraphicFramePr>
        <p:xfrm>
          <a:off x="2483768" y="4357694"/>
          <a:ext cx="3731306" cy="2357430"/>
        </p:xfrm>
        <a:graphic>
          <a:graphicData uri="http://schemas.openxmlformats.org/presentationml/2006/ole">
            <mc:AlternateContent xmlns:mc="http://schemas.openxmlformats.org/markup-compatibility/2006">
              <mc:Choice xmlns:v="urn:schemas-microsoft-com:vml" Requires="v">
                <p:oleObj r:id="rId2" imgW="5636419" imgH="3014663" progId="">
                  <p:embed/>
                </p:oleObj>
              </mc:Choice>
              <mc:Fallback>
                <p:oleObj r:id="rId2" imgW="5636419" imgH="3014663" progId="">
                  <p:embed/>
                  <p:pic>
                    <p:nvPicPr>
                      <p:cNvPr id="0"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357694"/>
                        <a:ext cx="3731306" cy="23574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4" name="Rectangle 4"/>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cs typeface="Arial" pitchFamily="34" charset="0"/>
            </a:endParaRPr>
          </a:p>
        </p:txBody>
      </p:sp>
      <p:sp>
        <p:nvSpPr>
          <p:cNvPr id="92165" name="Rectangle 5"/>
          <p:cNvSpPr>
            <a:spLocks noChangeArrowheads="1"/>
          </p:cNvSpPr>
          <p:nvPr/>
        </p:nvSpPr>
        <p:spPr bwMode="auto">
          <a:xfrm>
            <a:off x="0" y="1509326"/>
            <a:ext cx="25519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ea typeface="Times New Roman" pitchFamily="18" charset="0"/>
                <a:cs typeface="Arial" pitchFamily="34" charset="0"/>
              </a:rPr>
              <a:t>  </a:t>
            </a:r>
            <a:endParaRPr kumimoji="0" lang="fr-FR" sz="1800" b="0" i="0" u="none" strike="noStrike" cap="none" normalizeH="0" baseline="0">
              <a:ln>
                <a:noFill/>
              </a:ln>
              <a:solidFill>
                <a:schemeClr val="tx1"/>
              </a:solidFill>
              <a:effectLst/>
              <a:cs typeface="Arial" pitchFamily="34" charset="0"/>
            </a:endParaRPr>
          </a:p>
        </p:txBody>
      </p:sp>
      <p:sp>
        <p:nvSpPr>
          <p:cNvPr id="92166" name="Rectangle 6"/>
          <p:cNvSpPr>
            <a:spLocks noChangeArrowheads="1"/>
          </p:cNvSpPr>
          <p:nvPr/>
        </p:nvSpPr>
        <p:spPr bwMode="auto">
          <a:xfrm>
            <a:off x="0" y="2699951"/>
            <a:ext cx="25519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ea typeface="Times New Roman" pitchFamily="18" charset="0"/>
                <a:cs typeface="Arial" pitchFamily="34" charset="0"/>
              </a:rPr>
              <a:t>  </a:t>
            </a:r>
            <a:endParaRPr kumimoji="0" lang="fr-FR" sz="1800" b="0" i="0" u="none" strike="noStrike" cap="none" normalizeH="0" baseline="0">
              <a:ln>
                <a:noFill/>
              </a:ln>
              <a:solidFill>
                <a:schemeClr val="tx1"/>
              </a:solidFill>
              <a:effectLst/>
              <a:cs typeface="Arial" pitchFamily="34" charset="0"/>
            </a:endParaRPr>
          </a:p>
        </p:txBody>
      </p:sp>
      <p:sp>
        <p:nvSpPr>
          <p:cNvPr id="9" name="Rectangle 8"/>
          <p:cNvSpPr/>
          <p:nvPr/>
        </p:nvSpPr>
        <p:spPr>
          <a:xfrm>
            <a:off x="0" y="260648"/>
            <a:ext cx="8898212" cy="1077218"/>
          </a:xfrm>
          <a:prstGeom prst="rect">
            <a:avLst/>
          </a:prstGeom>
        </p:spPr>
        <p:txBody>
          <a:bodyPr wrap="square">
            <a:spAutoFit/>
          </a:bodyPr>
          <a:lstStyle/>
          <a:p>
            <a:pPr lvl="1" algn="just">
              <a:defRPr/>
            </a:pPr>
            <a:r>
              <a:rPr lang="fr-FR" sz="3200" b="1" i="1" dirty="0">
                <a:solidFill>
                  <a:schemeClr val="accent1"/>
                </a:solidFill>
                <a:effectLst>
                  <a:outerShdw blurRad="38100" dist="38100" dir="2700000" algn="tl">
                    <a:srgbClr val="FFFFFF"/>
                  </a:outerShdw>
                </a:effectLst>
                <a:cs typeface="Times New Roman" pitchFamily="18" charset="0"/>
              </a:rPr>
              <a:t>En denture mixte stable et en phase de constitution de la denture adolescente </a:t>
            </a:r>
            <a:r>
              <a:rPr lang="fr-FR" sz="2400" dirty="0">
                <a:solidFill>
                  <a:schemeClr val="accent1"/>
                </a:solidFill>
                <a:cs typeface="Times New Roman" pitchFamily="18" charset="0"/>
              </a:rPr>
              <a:t>:</a:t>
            </a:r>
            <a:endParaRPr lang="fr-FR" sz="2400" u="sng" dirty="0">
              <a:solidFill>
                <a:schemeClr val="accent1"/>
              </a:solidFill>
              <a:cs typeface="Times New Roman" pitchFamily="18" charset="0"/>
            </a:endParaRPr>
          </a:p>
        </p:txBody>
      </p:sp>
      <p:sp>
        <p:nvSpPr>
          <p:cNvPr id="10" name="Rectangle 9"/>
          <p:cNvSpPr/>
          <p:nvPr/>
        </p:nvSpPr>
        <p:spPr>
          <a:xfrm>
            <a:off x="2302230" y="1643050"/>
            <a:ext cx="3701013" cy="461665"/>
          </a:xfrm>
          <a:prstGeom prst="rect">
            <a:avLst/>
          </a:prstGeom>
        </p:spPr>
        <p:txBody>
          <a:bodyPr wrap="none">
            <a:spAutoFit/>
          </a:bodyPr>
          <a:lstStyle/>
          <a:p>
            <a:pPr lvl="1" algn="just">
              <a:defRPr/>
            </a:pP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Manifestations latérales :</a:t>
            </a:r>
          </a:p>
        </p:txBody>
      </p:sp>
      <p:sp>
        <p:nvSpPr>
          <p:cNvPr id="11" name="Flèche droite à entaille 10"/>
          <p:cNvSpPr/>
          <p:nvPr/>
        </p:nvSpPr>
        <p:spPr>
          <a:xfrm>
            <a:off x="500034" y="2285992"/>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droite à entaille 11"/>
          <p:cNvSpPr/>
          <p:nvPr/>
        </p:nvSpPr>
        <p:spPr>
          <a:xfrm>
            <a:off x="500034" y="2928934"/>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à entaille 12"/>
          <p:cNvSpPr/>
          <p:nvPr/>
        </p:nvSpPr>
        <p:spPr>
          <a:xfrm>
            <a:off x="500034" y="3643314"/>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fill="hold"/>
                                        <p:tgtEl>
                                          <p:spTgt spid="12"/>
                                        </p:tgtEl>
                                        <p:attrNameLst>
                                          <p:attrName>ppt_x</p:attrName>
                                        </p:attrNameLst>
                                      </p:cBhvr>
                                      <p:tavLst>
                                        <p:tav tm="0">
                                          <p:val>
                                            <p:strVal val="0-#ppt_w/2"/>
                                          </p:val>
                                        </p:tav>
                                        <p:tav tm="100000">
                                          <p:val>
                                            <p:strVal val="#ppt_x"/>
                                          </p:val>
                                        </p:tav>
                                      </p:tavLst>
                                    </p:anim>
                                    <p:anim calcmode="lin" valueType="num">
                                      <p:cBhvr additive="base">
                                        <p:cTn id="23" dur="10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0-#ppt_w/2"/>
                                          </p:val>
                                        </p:tav>
                                        <p:tav tm="100000">
                                          <p:val>
                                            <p:strVal val="#ppt_x"/>
                                          </p:val>
                                        </p:tav>
                                      </p:tavLst>
                                    </p:anim>
                                    <p:anim calcmode="lin" valueType="num">
                                      <p:cBhvr additive="base">
                                        <p:cTn id="28" dur="1000" fill="hold"/>
                                        <p:tgtEl>
                                          <p:spTgt spid="13"/>
                                        </p:tgtEl>
                                        <p:attrNameLst>
                                          <p:attrName>ppt_y</p:attrName>
                                        </p:attrNameLst>
                                      </p:cBhvr>
                                      <p:tavLst>
                                        <p:tav tm="0">
                                          <p:val>
                                            <p:strVal val="#ppt_y"/>
                                          </p:val>
                                        </p:tav>
                                        <p:tav tm="100000">
                                          <p:val>
                                            <p:strVal val="#ppt_y"/>
                                          </p:val>
                                        </p:tav>
                                      </p:tavLst>
                                    </p:anim>
                                  </p:childTnLst>
                                </p:cTn>
                              </p:par>
                              <p:par>
                                <p:cTn id="29" presetID="5" presetClass="entr" presetSubtype="10" fill="hold" nodeType="withEffect">
                                  <p:stCondLst>
                                    <p:cond delay="0"/>
                                  </p:stCondLst>
                                  <p:childTnLst>
                                    <p:set>
                                      <p:cBhvr>
                                        <p:cTn id="30" dur="1" fill="hold">
                                          <p:stCondLst>
                                            <p:cond delay="0"/>
                                          </p:stCondLst>
                                        </p:cTn>
                                        <p:tgtEl>
                                          <p:spTgt spid="92163"/>
                                        </p:tgtEl>
                                        <p:attrNameLst>
                                          <p:attrName>style.visibility</p:attrName>
                                        </p:attrNameLst>
                                      </p:cBhvr>
                                      <p:to>
                                        <p:strVal val="visible"/>
                                      </p:to>
                                    </p:set>
                                    <p:animEffect transition="in" filter="checkerboard(across)">
                                      <p:cBhvr>
                                        <p:cTn id="31" dur="500"/>
                                        <p:tgtEl>
                                          <p:spTgt spid="92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428604"/>
            <a:ext cx="8143932" cy="1077218"/>
          </a:xfrm>
          <a:prstGeom prst="rect">
            <a:avLst/>
          </a:prstGeom>
        </p:spPr>
        <p:txBody>
          <a:bodyPr wrap="square">
            <a:spAutoFit/>
          </a:bodyPr>
          <a:lstStyle/>
          <a:p>
            <a:pPr lvl="1" algn="just">
              <a:defRPr/>
            </a:pPr>
            <a:r>
              <a:rPr lang="fr-FR" sz="3200" b="1" i="1" dirty="0">
                <a:solidFill>
                  <a:schemeClr val="accent1"/>
                </a:solidFill>
                <a:effectLst>
                  <a:outerShdw blurRad="38100" dist="38100" dir="2700000" algn="tl">
                    <a:srgbClr val="FFFFFF"/>
                  </a:outerShdw>
                </a:effectLst>
                <a:cs typeface="Times New Roman" pitchFamily="18" charset="0"/>
              </a:rPr>
              <a:t>En denture mixte stable et en phase de constitution de la denture adolescente </a:t>
            </a:r>
            <a:r>
              <a:rPr lang="fr-FR" sz="2400" dirty="0">
                <a:solidFill>
                  <a:schemeClr val="accent1"/>
                </a:solidFill>
                <a:cs typeface="Times New Roman" pitchFamily="18" charset="0"/>
              </a:rPr>
              <a:t>:</a:t>
            </a:r>
            <a:endParaRPr lang="fr-FR" sz="2400" u="sng" dirty="0">
              <a:solidFill>
                <a:schemeClr val="accent1"/>
              </a:solidFill>
              <a:cs typeface="Times New Roman" pitchFamily="18" charset="0"/>
            </a:endParaRPr>
          </a:p>
        </p:txBody>
      </p:sp>
      <p:sp>
        <p:nvSpPr>
          <p:cNvPr id="3" name="Rectangle 2"/>
          <p:cNvSpPr/>
          <p:nvPr/>
        </p:nvSpPr>
        <p:spPr>
          <a:xfrm>
            <a:off x="2161109" y="1571612"/>
            <a:ext cx="4171783" cy="461665"/>
          </a:xfrm>
          <a:prstGeom prst="rect">
            <a:avLst/>
          </a:prstGeom>
        </p:spPr>
        <p:txBody>
          <a:bodyPr wrap="none">
            <a:spAutoFit/>
          </a:bodyPr>
          <a:lstStyle/>
          <a:p>
            <a:pPr lvl="1" algn="just">
              <a:defRPr/>
            </a:pPr>
            <a:r>
              <a:rPr lang="fr-FR" sz="2400" b="1" i="1" dirty="0">
                <a:solidFill>
                  <a:schemeClr val="accent1">
                    <a:lumMod val="60000"/>
                    <a:lumOff val="40000"/>
                  </a:schemeClr>
                </a:solidFill>
                <a:effectLst>
                  <a:outerShdw blurRad="38100" dist="38100" dir="2700000" algn="tl">
                    <a:srgbClr val="FFFFFF"/>
                  </a:outerShdw>
                </a:effectLst>
                <a:cs typeface="Times New Roman" pitchFamily="18" charset="0"/>
              </a:rPr>
              <a:t>Manifestations postérieures :</a:t>
            </a:r>
          </a:p>
        </p:txBody>
      </p:sp>
      <p:sp>
        <p:nvSpPr>
          <p:cNvPr id="4" name="Rectangle 3"/>
          <p:cNvSpPr/>
          <p:nvPr/>
        </p:nvSpPr>
        <p:spPr>
          <a:xfrm>
            <a:off x="1220658" y="2000240"/>
            <a:ext cx="1714059" cy="461665"/>
          </a:xfrm>
          <a:prstGeom prst="rect">
            <a:avLst/>
          </a:prstGeom>
        </p:spPr>
        <p:txBody>
          <a:bodyPr wrap="none">
            <a:spAutoFit/>
          </a:bodyPr>
          <a:lstStyle/>
          <a:p>
            <a:pPr lvl="1" algn="just">
              <a:defRPr/>
            </a:pPr>
            <a:r>
              <a:rPr lang="fr-FR" sz="2400" b="1" i="1" dirty="0">
                <a:solidFill>
                  <a:srgbClr val="FF9900"/>
                </a:solidFill>
                <a:effectLst>
                  <a:outerShdw blurRad="38100" dist="38100" dir="2700000" algn="tl">
                    <a:srgbClr val="FFFFFF"/>
                  </a:outerShdw>
                </a:effectLst>
                <a:cs typeface="Times New Roman" pitchFamily="18" charset="0"/>
              </a:rPr>
              <a:t> molaire:</a:t>
            </a:r>
            <a:endParaRPr lang="fr-FR" sz="2400" b="1" i="1" dirty="0">
              <a:effectLst>
                <a:outerShdw blurRad="38100" dist="38100" dir="2700000" algn="tl">
                  <a:srgbClr val="FFFFFF"/>
                </a:outerShdw>
              </a:effectLst>
              <a:cs typeface="Times New Roman" pitchFamily="18" charset="0"/>
            </a:endParaRPr>
          </a:p>
        </p:txBody>
      </p:sp>
      <p:sp>
        <p:nvSpPr>
          <p:cNvPr id="5" name="Rectangle 4"/>
          <p:cNvSpPr/>
          <p:nvPr/>
        </p:nvSpPr>
        <p:spPr>
          <a:xfrm>
            <a:off x="-642974" y="2714620"/>
            <a:ext cx="9501254" cy="3139321"/>
          </a:xfrm>
          <a:prstGeom prst="rect">
            <a:avLst/>
          </a:prstGeom>
        </p:spPr>
        <p:txBody>
          <a:bodyPr wrap="square">
            <a:spAutoFit/>
          </a:bodyPr>
          <a:lstStyle/>
          <a:p>
            <a:pPr lvl="3" algn="just">
              <a:defRPr/>
            </a:pPr>
            <a:r>
              <a:rPr lang="fr-FR" sz="2200" dirty="0">
                <a:cs typeface="Times New Roman" pitchFamily="18" charset="0"/>
              </a:rPr>
              <a:t>    1</a:t>
            </a:r>
            <a:r>
              <a:rPr lang="fr-FR" sz="2200" baseline="30000" dirty="0">
                <a:cs typeface="Times New Roman" pitchFamily="18" charset="0"/>
              </a:rPr>
              <a:t>ère</a:t>
            </a:r>
            <a:r>
              <a:rPr lang="fr-FR" sz="2200" dirty="0">
                <a:cs typeface="Times New Roman" pitchFamily="18" charset="0"/>
              </a:rPr>
              <a:t> molaire enclavée sous la 2</a:t>
            </a:r>
            <a:r>
              <a:rPr lang="fr-FR" sz="2200" baseline="30000" dirty="0">
                <a:cs typeface="Times New Roman" pitchFamily="18" charset="0"/>
              </a:rPr>
              <a:t>ème</a:t>
            </a:r>
            <a:r>
              <a:rPr lang="fr-FR" sz="2200" dirty="0">
                <a:cs typeface="Times New Roman" pitchFamily="18" charset="0"/>
              </a:rPr>
              <a:t> molaire temporaire (ce signe n’étant pas toujours symptomatique d’une DDM).</a:t>
            </a:r>
          </a:p>
          <a:p>
            <a:pPr lvl="3" algn="just">
              <a:defRPr/>
            </a:pPr>
            <a:endParaRPr lang="fr-FR" sz="2200" dirty="0">
              <a:cs typeface="Times New Roman" pitchFamily="18" charset="0"/>
            </a:endParaRPr>
          </a:p>
          <a:p>
            <a:pPr lvl="3" algn="just">
              <a:defRPr/>
            </a:pPr>
            <a:r>
              <a:rPr lang="fr-FR" sz="2200" dirty="0">
                <a:cs typeface="Times New Roman" pitchFamily="18" charset="0"/>
              </a:rPr>
              <a:t>     </a:t>
            </a:r>
            <a:r>
              <a:rPr lang="fr-FR" sz="2200" dirty="0" err="1">
                <a:cs typeface="Times New Roman" pitchFamily="18" charset="0"/>
              </a:rPr>
              <a:t>Rhizalyse</a:t>
            </a:r>
            <a:r>
              <a:rPr lang="fr-FR" sz="2200" dirty="0">
                <a:cs typeface="Times New Roman" pitchFamily="18" charset="0"/>
              </a:rPr>
              <a:t> de la racine distale de la 2ème molaire temporaire ou même élimination trop précoce de cette dent, à la suite de l’éruption de la dent de 6ans.</a:t>
            </a:r>
          </a:p>
          <a:p>
            <a:pPr lvl="3" algn="just">
              <a:defRPr/>
            </a:pPr>
            <a:endParaRPr lang="fr-FR" sz="2200" dirty="0">
              <a:cs typeface="Times New Roman" pitchFamily="18" charset="0"/>
            </a:endParaRPr>
          </a:p>
          <a:p>
            <a:pPr lvl="3" algn="just">
              <a:defRPr/>
            </a:pPr>
            <a:r>
              <a:rPr lang="fr-FR" sz="2200" dirty="0">
                <a:cs typeface="Times New Roman" pitchFamily="18" charset="0"/>
              </a:rPr>
              <a:t>    Rotation </a:t>
            </a:r>
            <a:r>
              <a:rPr lang="fr-FR" sz="2200" dirty="0" err="1">
                <a:cs typeface="Times New Roman" pitchFamily="18" charset="0"/>
              </a:rPr>
              <a:t>mésio</a:t>
            </a:r>
            <a:r>
              <a:rPr lang="fr-FR" sz="2200" dirty="0">
                <a:cs typeface="Times New Roman" pitchFamily="18" charset="0"/>
              </a:rPr>
              <a:t>-vestibulaire de la 1ère molaire, ce qui diminue l’espace disponible.</a:t>
            </a:r>
          </a:p>
        </p:txBody>
      </p:sp>
      <p:sp>
        <p:nvSpPr>
          <p:cNvPr id="6" name="Flèche droite à entaille 5"/>
          <p:cNvSpPr/>
          <p:nvPr/>
        </p:nvSpPr>
        <p:spPr>
          <a:xfrm>
            <a:off x="214282" y="2786058"/>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droite à entaille 6"/>
          <p:cNvSpPr/>
          <p:nvPr/>
        </p:nvSpPr>
        <p:spPr>
          <a:xfrm>
            <a:off x="214282" y="3786190"/>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à entaille 7"/>
          <p:cNvSpPr/>
          <p:nvPr/>
        </p:nvSpPr>
        <p:spPr>
          <a:xfrm>
            <a:off x="214282" y="5072074"/>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57224" y="2000240"/>
            <a:ext cx="984693" cy="461665"/>
          </a:xfrm>
          <a:prstGeom prst="rect">
            <a:avLst/>
          </a:prstGeom>
        </p:spPr>
        <p:txBody>
          <a:bodyPr wrap="none">
            <a:spAutoFit/>
          </a:bodyPr>
          <a:lstStyle/>
          <a:p>
            <a:r>
              <a:rPr lang="fr-FR" sz="2400" b="1" i="1" dirty="0">
                <a:solidFill>
                  <a:srgbClr val="FF9900"/>
                </a:solidFill>
                <a:effectLst>
                  <a:outerShdw blurRad="38100" dist="38100" dir="2700000" algn="tl">
                    <a:srgbClr val="FFFFFF"/>
                  </a:outerShdw>
                </a:effectLst>
                <a:cs typeface="Times New Roman" pitchFamily="18" charset="0"/>
              </a:rPr>
              <a:t>La</a:t>
            </a:r>
            <a:r>
              <a:rPr lang="fr-FR" b="1" i="1" dirty="0">
                <a:solidFill>
                  <a:srgbClr val="FF9900"/>
                </a:solidFill>
                <a:effectLst>
                  <a:outerShdw blurRad="38100" dist="38100" dir="2700000" algn="tl">
                    <a:srgbClr val="FFFFFF"/>
                  </a:outerShdw>
                </a:effectLst>
                <a:cs typeface="Times New Roman" pitchFamily="18" charset="0"/>
              </a:rPr>
              <a:t> </a:t>
            </a:r>
            <a:r>
              <a:rPr lang="fr-FR" sz="2400" b="1" i="1" dirty="0">
                <a:solidFill>
                  <a:srgbClr val="FF9900"/>
                </a:solidFill>
                <a:effectLst>
                  <a:outerShdw blurRad="38100" dist="38100" dir="2700000" algn="tl">
                    <a:srgbClr val="FFFFFF"/>
                  </a:outerShdw>
                </a:effectLst>
                <a:cs typeface="Times New Roman" pitchFamily="18" charset="0"/>
              </a:rPr>
              <a:t>1</a:t>
            </a:r>
            <a:r>
              <a:rPr lang="fr-FR" sz="2400" b="1" i="1" baseline="30000" dirty="0">
                <a:solidFill>
                  <a:srgbClr val="FF9900"/>
                </a:solidFill>
                <a:effectLst>
                  <a:outerShdw blurRad="38100" dist="38100" dir="2700000" algn="tl">
                    <a:srgbClr val="FFFFFF"/>
                  </a:outerShdw>
                </a:effectLst>
                <a:cs typeface="Times New Roman" pitchFamily="18" charset="0"/>
              </a:rPr>
              <a:t>ère</a:t>
            </a:r>
            <a:r>
              <a:rPr lang="fr-FR" b="1" i="1" dirty="0">
                <a:solidFill>
                  <a:srgbClr val="FF9900"/>
                </a:solidFill>
                <a:effectLst>
                  <a:outerShdw blurRad="38100" dist="38100" dir="2700000" algn="tl">
                    <a:srgbClr val="FFFFFF"/>
                  </a:outerShdw>
                </a:effectLst>
                <a:cs typeface="Times New Roman" pitchFamily="18" charset="0"/>
              </a:rPr>
              <a:t> </a:t>
            </a:r>
            <a:endParaRPr lang="fr-FR" dirty="0"/>
          </a:p>
        </p:txBody>
      </p:sp>
      <p:sp>
        <p:nvSpPr>
          <p:cNvPr id="10" name="Rectangle 9"/>
          <p:cNvSpPr/>
          <p:nvPr/>
        </p:nvSpPr>
        <p:spPr>
          <a:xfrm>
            <a:off x="-1857420" y="2000240"/>
            <a:ext cx="1249060" cy="461665"/>
          </a:xfrm>
          <a:prstGeom prst="rect">
            <a:avLst/>
          </a:prstGeom>
        </p:spPr>
        <p:txBody>
          <a:bodyPr wrap="none">
            <a:spAutoFit/>
          </a:bodyPr>
          <a:lstStyle/>
          <a:p>
            <a:r>
              <a:rPr lang="fr-FR" sz="2400" b="1" i="1" dirty="0">
                <a:solidFill>
                  <a:srgbClr val="FF9900"/>
                </a:solidFill>
                <a:effectLst>
                  <a:outerShdw blurRad="38100" dist="38100" dir="2700000" algn="tl">
                    <a:srgbClr val="FFFFFF"/>
                  </a:outerShdw>
                </a:effectLst>
                <a:cs typeface="Times New Roman" pitchFamily="18" charset="0"/>
              </a:rPr>
              <a:t>La 2ème </a:t>
            </a:r>
            <a:endParaRPr lang="fr-FR" sz="2400" dirty="0"/>
          </a:p>
        </p:txBody>
      </p:sp>
      <p:sp>
        <p:nvSpPr>
          <p:cNvPr id="11" name="Rectangle 10"/>
          <p:cNvSpPr/>
          <p:nvPr/>
        </p:nvSpPr>
        <p:spPr>
          <a:xfrm>
            <a:off x="1000100" y="3000372"/>
            <a:ext cx="7786710" cy="2123658"/>
          </a:xfrm>
          <a:prstGeom prst="rect">
            <a:avLst/>
          </a:prstGeom>
        </p:spPr>
        <p:txBody>
          <a:bodyPr wrap="square">
            <a:spAutoFit/>
          </a:bodyPr>
          <a:lstStyle/>
          <a:p>
            <a:pPr lvl="2" algn="just">
              <a:defRPr/>
            </a:pPr>
            <a:r>
              <a:rPr lang="fr-FR" sz="2200" dirty="0" err="1">
                <a:cs typeface="Times New Roman" pitchFamily="18" charset="0"/>
              </a:rPr>
              <a:t>Vestibulo</a:t>
            </a:r>
            <a:r>
              <a:rPr lang="fr-FR" sz="2200" dirty="0">
                <a:cs typeface="Times New Roman" pitchFamily="18" charset="0"/>
              </a:rPr>
              <a:t>-position des 2èmes  molaires supérieures et inférieures, ce qui détermine des contacts entre les cuspides primaires des 2èmes molaires</a:t>
            </a:r>
          </a:p>
          <a:p>
            <a:pPr lvl="2" algn="just">
              <a:defRPr/>
            </a:pPr>
            <a:endParaRPr lang="fr-FR" sz="2200" dirty="0">
              <a:cs typeface="Times New Roman" pitchFamily="18" charset="0"/>
            </a:endParaRPr>
          </a:p>
          <a:p>
            <a:pPr lvl="2" algn="just">
              <a:defRPr/>
            </a:pPr>
            <a:r>
              <a:rPr lang="fr-FR" sz="2200" dirty="0">
                <a:cs typeface="Times New Roman" pitchFamily="18" charset="0"/>
              </a:rPr>
              <a:t>2ème molaire inférieure enclavée sous le bombé distale de la 1ère molaire.</a:t>
            </a:r>
          </a:p>
        </p:txBody>
      </p:sp>
      <p:sp>
        <p:nvSpPr>
          <p:cNvPr id="12" name="Flèche droite à entaille 11"/>
          <p:cNvSpPr/>
          <p:nvPr/>
        </p:nvSpPr>
        <p:spPr>
          <a:xfrm>
            <a:off x="1357290" y="3071810"/>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à entaille 12"/>
          <p:cNvSpPr/>
          <p:nvPr/>
        </p:nvSpPr>
        <p:spPr>
          <a:xfrm>
            <a:off x="1285852" y="4429132"/>
            <a:ext cx="500066" cy="3571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entagone 14"/>
          <p:cNvSpPr/>
          <p:nvPr/>
        </p:nvSpPr>
        <p:spPr>
          <a:xfrm>
            <a:off x="1285852" y="5429264"/>
            <a:ext cx="6000792" cy="642942"/>
          </a:xfrm>
          <a:prstGeom prst="homePlat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defRPr/>
            </a:pPr>
            <a:r>
              <a:rPr lang="fr-FR" sz="2400" b="1" i="1" dirty="0">
                <a:solidFill>
                  <a:schemeClr val="bg1"/>
                </a:solidFill>
                <a:effectLst>
                  <a:outerShdw blurRad="38100" dist="38100" dir="2700000" algn="tl">
                    <a:srgbClr val="FFFFFF"/>
                  </a:outerShdw>
                </a:effectLst>
                <a:cs typeface="Times New Roman" pitchFamily="18" charset="0"/>
              </a:rPr>
              <a:t>Inclusion des dents de sagesses.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heckerboard(across)">
                                      <p:cBhvr>
                                        <p:cTn id="11" dur="500"/>
                                        <p:tgtEl>
                                          <p:spTgt spid="9"/>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heckerboard(across)">
                                      <p:cBhvr>
                                        <p:cTn id="14" dur="500"/>
                                        <p:tgtEl>
                                          <p:spTgt spid="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0.7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7" presetClass="exit" presetSubtype="4" fill="hold" grpId="1" nodeType="clickEffect">
                                  <p:stCondLst>
                                    <p:cond delay="0"/>
                                  </p:stCondLst>
                                  <p:childTnLst>
                                    <p:anim calcmode="lin" valueType="num">
                                      <p:cBhvr additive="base">
                                        <p:cTn id="40" dur="1000"/>
                                        <p:tgtEl>
                                          <p:spTgt spid="5"/>
                                        </p:tgtEl>
                                        <p:attrNameLst>
                                          <p:attrName>ppt_x</p:attrName>
                                        </p:attrNameLst>
                                      </p:cBhvr>
                                      <p:tavLst>
                                        <p:tav tm="0">
                                          <p:val>
                                            <p:strVal val="ppt_x"/>
                                          </p:val>
                                        </p:tav>
                                        <p:tav tm="100000">
                                          <p:val>
                                            <p:strVal val="ppt_x"/>
                                          </p:val>
                                        </p:tav>
                                      </p:tavLst>
                                    </p:anim>
                                    <p:anim calcmode="lin" valueType="num">
                                      <p:cBhvr additive="base">
                                        <p:cTn id="41" dur="1000"/>
                                        <p:tgtEl>
                                          <p:spTgt spid="5"/>
                                        </p:tgtEl>
                                        <p:attrNameLst>
                                          <p:attrName>ppt_y</p:attrName>
                                        </p:attrNameLst>
                                      </p:cBhvr>
                                      <p:tavLst>
                                        <p:tav tm="0">
                                          <p:val>
                                            <p:strVal val="ppt_y"/>
                                          </p:val>
                                        </p:tav>
                                        <p:tav tm="100000">
                                          <p:val>
                                            <p:strVal val="1+ppt_h/2"/>
                                          </p:val>
                                        </p:tav>
                                      </p:tavLst>
                                    </p:anim>
                                    <p:set>
                                      <p:cBhvr>
                                        <p:cTn id="42" dur="1" fill="hold">
                                          <p:stCondLst>
                                            <p:cond delay="999"/>
                                          </p:stCondLst>
                                        </p:cTn>
                                        <p:tgtEl>
                                          <p:spTgt spid="5"/>
                                        </p:tgtEl>
                                        <p:attrNameLst>
                                          <p:attrName>style.visibility</p:attrName>
                                        </p:attrNameLst>
                                      </p:cBhvr>
                                      <p:to>
                                        <p:strVal val="hidden"/>
                                      </p:to>
                                    </p:set>
                                  </p:childTnLst>
                                </p:cTn>
                              </p:par>
                              <p:par>
                                <p:cTn id="43" presetID="7" presetClass="exit" presetSubtype="4" fill="hold" grpId="1" nodeType="withEffect">
                                  <p:stCondLst>
                                    <p:cond delay="0"/>
                                  </p:stCondLst>
                                  <p:childTnLst>
                                    <p:anim calcmode="lin" valueType="num">
                                      <p:cBhvr additive="base">
                                        <p:cTn id="44" dur="1000"/>
                                        <p:tgtEl>
                                          <p:spTgt spid="6"/>
                                        </p:tgtEl>
                                        <p:attrNameLst>
                                          <p:attrName>ppt_x</p:attrName>
                                        </p:attrNameLst>
                                      </p:cBhvr>
                                      <p:tavLst>
                                        <p:tav tm="0">
                                          <p:val>
                                            <p:strVal val="ppt_x"/>
                                          </p:val>
                                        </p:tav>
                                        <p:tav tm="100000">
                                          <p:val>
                                            <p:strVal val="ppt_x"/>
                                          </p:val>
                                        </p:tav>
                                      </p:tavLst>
                                    </p:anim>
                                    <p:anim calcmode="lin" valueType="num">
                                      <p:cBhvr additive="base">
                                        <p:cTn id="45" dur="1000"/>
                                        <p:tgtEl>
                                          <p:spTgt spid="6"/>
                                        </p:tgtEl>
                                        <p:attrNameLst>
                                          <p:attrName>ppt_y</p:attrName>
                                        </p:attrNameLst>
                                      </p:cBhvr>
                                      <p:tavLst>
                                        <p:tav tm="0">
                                          <p:val>
                                            <p:strVal val="ppt_y"/>
                                          </p:val>
                                        </p:tav>
                                        <p:tav tm="100000">
                                          <p:val>
                                            <p:strVal val="1+ppt_h/2"/>
                                          </p:val>
                                        </p:tav>
                                      </p:tavLst>
                                    </p:anim>
                                    <p:set>
                                      <p:cBhvr>
                                        <p:cTn id="46" dur="1" fill="hold">
                                          <p:stCondLst>
                                            <p:cond delay="999"/>
                                          </p:stCondLst>
                                        </p:cTn>
                                        <p:tgtEl>
                                          <p:spTgt spid="6"/>
                                        </p:tgtEl>
                                        <p:attrNameLst>
                                          <p:attrName>style.visibility</p:attrName>
                                        </p:attrNameLst>
                                      </p:cBhvr>
                                      <p:to>
                                        <p:strVal val="hidden"/>
                                      </p:to>
                                    </p:set>
                                  </p:childTnLst>
                                </p:cTn>
                              </p:par>
                              <p:par>
                                <p:cTn id="47" presetID="7" presetClass="exit" presetSubtype="4" fill="hold" grpId="1" nodeType="withEffect">
                                  <p:stCondLst>
                                    <p:cond delay="0"/>
                                  </p:stCondLst>
                                  <p:childTnLst>
                                    <p:anim calcmode="lin" valueType="num">
                                      <p:cBhvr additive="base">
                                        <p:cTn id="48" dur="1000"/>
                                        <p:tgtEl>
                                          <p:spTgt spid="7"/>
                                        </p:tgtEl>
                                        <p:attrNameLst>
                                          <p:attrName>ppt_x</p:attrName>
                                        </p:attrNameLst>
                                      </p:cBhvr>
                                      <p:tavLst>
                                        <p:tav tm="0">
                                          <p:val>
                                            <p:strVal val="ppt_x"/>
                                          </p:val>
                                        </p:tav>
                                        <p:tav tm="100000">
                                          <p:val>
                                            <p:strVal val="ppt_x"/>
                                          </p:val>
                                        </p:tav>
                                      </p:tavLst>
                                    </p:anim>
                                    <p:anim calcmode="lin" valueType="num">
                                      <p:cBhvr additive="base">
                                        <p:cTn id="49" dur="1000"/>
                                        <p:tgtEl>
                                          <p:spTgt spid="7"/>
                                        </p:tgtEl>
                                        <p:attrNameLst>
                                          <p:attrName>ppt_y</p:attrName>
                                        </p:attrNameLst>
                                      </p:cBhvr>
                                      <p:tavLst>
                                        <p:tav tm="0">
                                          <p:val>
                                            <p:strVal val="ppt_y"/>
                                          </p:val>
                                        </p:tav>
                                        <p:tav tm="100000">
                                          <p:val>
                                            <p:strVal val="1+ppt_h/2"/>
                                          </p:val>
                                        </p:tav>
                                      </p:tavLst>
                                    </p:anim>
                                    <p:set>
                                      <p:cBhvr>
                                        <p:cTn id="50" dur="1" fill="hold">
                                          <p:stCondLst>
                                            <p:cond delay="999"/>
                                          </p:stCondLst>
                                        </p:cTn>
                                        <p:tgtEl>
                                          <p:spTgt spid="7"/>
                                        </p:tgtEl>
                                        <p:attrNameLst>
                                          <p:attrName>style.visibility</p:attrName>
                                        </p:attrNameLst>
                                      </p:cBhvr>
                                      <p:to>
                                        <p:strVal val="hidden"/>
                                      </p:to>
                                    </p:set>
                                  </p:childTnLst>
                                </p:cTn>
                              </p:par>
                              <p:par>
                                <p:cTn id="51" presetID="7" presetClass="exit" presetSubtype="4" fill="hold" grpId="1" nodeType="withEffect">
                                  <p:stCondLst>
                                    <p:cond delay="0"/>
                                  </p:stCondLst>
                                  <p:childTnLst>
                                    <p:anim calcmode="lin" valueType="num">
                                      <p:cBhvr additive="base">
                                        <p:cTn id="52" dur="1000"/>
                                        <p:tgtEl>
                                          <p:spTgt spid="8"/>
                                        </p:tgtEl>
                                        <p:attrNameLst>
                                          <p:attrName>ppt_x</p:attrName>
                                        </p:attrNameLst>
                                      </p:cBhvr>
                                      <p:tavLst>
                                        <p:tav tm="0">
                                          <p:val>
                                            <p:strVal val="ppt_x"/>
                                          </p:val>
                                        </p:tav>
                                        <p:tav tm="100000">
                                          <p:val>
                                            <p:strVal val="ppt_x"/>
                                          </p:val>
                                        </p:tav>
                                      </p:tavLst>
                                    </p:anim>
                                    <p:anim calcmode="lin" valueType="num">
                                      <p:cBhvr additive="base">
                                        <p:cTn id="53" dur="1000"/>
                                        <p:tgtEl>
                                          <p:spTgt spid="8"/>
                                        </p:tgtEl>
                                        <p:attrNameLst>
                                          <p:attrName>ppt_y</p:attrName>
                                        </p:attrNameLst>
                                      </p:cBhvr>
                                      <p:tavLst>
                                        <p:tav tm="0">
                                          <p:val>
                                            <p:strVal val="ppt_y"/>
                                          </p:val>
                                        </p:tav>
                                        <p:tav tm="100000">
                                          <p:val>
                                            <p:strVal val="1+ppt_h/2"/>
                                          </p:val>
                                        </p:tav>
                                      </p:tavLst>
                                    </p:anim>
                                    <p:set>
                                      <p:cBhvr>
                                        <p:cTn id="54" dur="1" fill="hold">
                                          <p:stCondLst>
                                            <p:cond delay="999"/>
                                          </p:stCondLst>
                                        </p:cTn>
                                        <p:tgtEl>
                                          <p:spTgt spid="8"/>
                                        </p:tgtEl>
                                        <p:attrNameLst>
                                          <p:attrName>style.visibility</p:attrName>
                                        </p:attrNameLst>
                                      </p:cBhvr>
                                      <p:to>
                                        <p:strVal val="hidden"/>
                                      </p:to>
                                    </p:set>
                                  </p:childTnLst>
                                </p:cTn>
                              </p:par>
                            </p:childTnLst>
                          </p:cTn>
                        </p:par>
                        <p:par>
                          <p:cTn id="55" fill="hold">
                            <p:stCondLst>
                              <p:cond delay="1000"/>
                            </p:stCondLst>
                            <p:childTnLst>
                              <p:par>
                                <p:cTn id="56" presetID="35" presetClass="path" presetSubtype="0" accel="50000" decel="50000" fill="hold" grpId="1" nodeType="afterEffect">
                                  <p:stCondLst>
                                    <p:cond delay="0"/>
                                  </p:stCondLst>
                                  <p:childTnLst>
                                    <p:animMotion origin="layout" path="M 0 0  L -0.25 0  E" pathEditMode="relative" ptsTypes="">
                                      <p:cBhvr>
                                        <p:cTn id="57" dur="2000" fill="hold"/>
                                        <p:tgtEl>
                                          <p:spTgt spid="9"/>
                                        </p:tgtEl>
                                        <p:attrNameLst>
                                          <p:attrName>ppt_x</p:attrName>
                                          <p:attrName>ppt_y</p:attrName>
                                        </p:attrNameLst>
                                      </p:cBhvr>
                                    </p:animMotion>
                                  </p:childTnLst>
                                </p:cTn>
                              </p:par>
                            </p:childTnLst>
                          </p:cTn>
                        </p:par>
                        <p:par>
                          <p:cTn id="58" fill="hold">
                            <p:stCondLst>
                              <p:cond delay="3000"/>
                            </p:stCondLst>
                            <p:childTnLst>
                              <p:par>
                                <p:cTn id="59" presetID="63" presetClass="path" presetSubtype="0" accel="50000" decel="50000" fill="hold" grpId="0" nodeType="afterEffect">
                                  <p:stCondLst>
                                    <p:cond delay="0"/>
                                  </p:stCondLst>
                                  <p:childTnLst>
                                    <p:animMotion origin="layout" path="M 0 0  L 0.25 0  E" pathEditMode="relative" ptsTypes="">
                                      <p:cBhvr>
                                        <p:cTn id="60" dur="500" fill="hold"/>
                                        <p:tgtEl>
                                          <p:spTgt spid="10"/>
                                        </p:tgtEl>
                                        <p:attrNameLst>
                                          <p:attrName>ppt_x</p:attrName>
                                          <p:attrName>ppt_y</p:attrName>
                                        </p:attrNameLst>
                                      </p:cBhvr>
                                    </p:animMotion>
                                  </p:childTnLst>
                                </p:cTn>
                              </p:par>
                            </p:childTnLst>
                          </p:cTn>
                        </p:par>
                        <p:par>
                          <p:cTn id="61" fill="hold">
                            <p:stCondLst>
                              <p:cond delay="3500"/>
                            </p:stCondLst>
                            <p:childTnLst>
                              <p:par>
                                <p:cTn id="62" presetID="5" presetClass="entr" presetSubtype="1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checkerboard(across)">
                                      <p:cBhvr>
                                        <p:cTn id="64" dur="1000"/>
                                        <p:tgtEl>
                                          <p:spTgt spid="11"/>
                                        </p:tgtEl>
                                      </p:cBhvr>
                                    </p:animEffect>
                                  </p:childTnLst>
                                </p:cTn>
                              </p:par>
                            </p:childTnLst>
                          </p:cTn>
                        </p:par>
                        <p:par>
                          <p:cTn id="65" fill="hold">
                            <p:stCondLst>
                              <p:cond delay="4500"/>
                            </p:stCondLst>
                            <p:childTnLst>
                              <p:par>
                                <p:cTn id="66" presetID="2" presetClass="entr" presetSubtype="8"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0-#ppt_w/2"/>
                                          </p:val>
                                        </p:tav>
                                        <p:tav tm="100000">
                                          <p:val>
                                            <p:strVal val="#ppt_x"/>
                                          </p:val>
                                        </p:tav>
                                      </p:tavLst>
                                    </p:anim>
                                    <p:anim calcmode="lin" valueType="num">
                                      <p:cBhvr additive="base">
                                        <p:cTn id="69" dur="500" fill="hold"/>
                                        <p:tgtEl>
                                          <p:spTgt spid="12"/>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2" presetClass="entr" presetSubtype="8"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0-#ppt_w/2"/>
                                          </p:val>
                                        </p:tav>
                                        <p:tav tm="100000">
                                          <p:val>
                                            <p:strVal val="#ppt_x"/>
                                          </p:val>
                                        </p:tav>
                                      </p:tavLst>
                                    </p:anim>
                                    <p:anim calcmode="lin" valueType="num">
                                      <p:cBhvr additive="base">
                                        <p:cTn id="7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0-#ppt_w/2"/>
                                          </p:val>
                                        </p:tav>
                                        <p:tav tm="100000">
                                          <p:val>
                                            <p:strVal val="#ppt_x"/>
                                          </p:val>
                                        </p:tav>
                                      </p:tavLst>
                                    </p:anim>
                                    <p:anim calcmode="lin" valueType="num">
                                      <p:cBhvr additive="base">
                                        <p:cTn id="8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5" grpId="1"/>
      <p:bldP spid="6" grpId="0" animBg="1"/>
      <p:bldP spid="6" grpId="1" animBg="1"/>
      <p:bldP spid="7" grpId="0" animBg="1"/>
      <p:bldP spid="7" grpId="1" animBg="1"/>
      <p:bldP spid="8" grpId="0" animBg="1"/>
      <p:bldP spid="8" grpId="1" animBg="1"/>
      <p:bldP spid="9" grpId="0"/>
      <p:bldP spid="9" grpId="1"/>
      <p:bldP spid="10" grpId="0"/>
      <p:bldP spid="11" grpId="0"/>
      <p:bldP spid="12" grpId="0" animBg="1"/>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2" name="Picture 4"/>
          <p:cNvPicPr>
            <a:picLocks noChangeAspect="1" noChangeArrowheads="1"/>
          </p:cNvPicPr>
          <p:nvPr/>
        </p:nvPicPr>
        <p:blipFill>
          <a:blip r:embed="rId2" cstate="print"/>
          <a:srcRect/>
          <a:stretch>
            <a:fillRect/>
          </a:stretch>
        </p:blipFill>
        <p:spPr bwMode="auto">
          <a:xfrm>
            <a:off x="1142976" y="3643314"/>
            <a:ext cx="7215238" cy="3000396"/>
          </a:xfrm>
          <a:prstGeom prst="rect">
            <a:avLst/>
          </a:prstGeom>
          <a:noFill/>
        </p:spPr>
      </p:pic>
      <p:sp>
        <p:nvSpPr>
          <p:cNvPr id="181253" name="Rectangle 5"/>
          <p:cNvSpPr>
            <a:spLocks noChangeArrowheads="1"/>
          </p:cNvSpPr>
          <p:nvPr/>
        </p:nvSpPr>
        <p:spPr bwMode="auto">
          <a:xfrm>
            <a:off x="928662" y="2071678"/>
            <a:ext cx="778677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fr-FR" b="0" i="0" u="none" strike="noStrike" cap="none" normalizeH="0" baseline="0" dirty="0">
                <a:ln>
                  <a:noFill/>
                </a:ln>
                <a:solidFill>
                  <a:schemeClr val="tx1"/>
                </a:solidFill>
                <a:effectLst/>
                <a:ea typeface="Times New Roman" pitchFamily="18" charset="0"/>
                <a:cs typeface="Arial" pitchFamily="34" charset="0"/>
              </a:rPr>
              <a:t>    Axe des germes des canines permanentes fortement </a:t>
            </a:r>
            <a:r>
              <a:rPr kumimoji="0" lang="fr-FR" b="0" i="0" u="none" strike="noStrike" cap="none" normalizeH="0" baseline="0" dirty="0" err="1">
                <a:ln>
                  <a:noFill/>
                </a:ln>
                <a:solidFill>
                  <a:schemeClr val="tx1"/>
                </a:solidFill>
                <a:effectLst/>
                <a:ea typeface="Times New Roman" pitchFamily="18" charset="0"/>
                <a:cs typeface="Arial" pitchFamily="34" charset="0"/>
              </a:rPr>
              <a:t>mésioversés</a:t>
            </a:r>
            <a:r>
              <a:rPr kumimoji="0" lang="fr-FR" b="0" i="0" u="none" strike="noStrike" cap="none" normalizeH="0" baseline="0" dirty="0">
                <a:ln>
                  <a:noFill/>
                </a:ln>
                <a:solidFill>
                  <a:schemeClr val="tx1"/>
                </a:solidFill>
                <a:effectLst/>
                <a:ea typeface="Times New Roman" pitchFamily="18" charset="0"/>
                <a:cs typeface="Arial" pitchFamily="34" charset="0"/>
              </a:rPr>
              <a:t>, avec diastèmes réduits ; </a:t>
            </a:r>
            <a:r>
              <a:rPr kumimoji="0" lang="fr-FR" b="0" i="0" u="none" strike="noStrike" cap="none" normalizeH="0" baseline="0" dirty="0" err="1">
                <a:ln>
                  <a:noFill/>
                </a:ln>
                <a:solidFill>
                  <a:schemeClr val="tx1"/>
                </a:solidFill>
                <a:effectLst/>
                <a:ea typeface="Times New Roman" pitchFamily="18" charset="0"/>
                <a:cs typeface="Arial" pitchFamily="34" charset="0"/>
              </a:rPr>
              <a:t>distoversion</a:t>
            </a:r>
            <a:r>
              <a:rPr kumimoji="0" lang="fr-FR" b="0" i="0" u="none" strike="noStrike" cap="none" normalizeH="0" baseline="0" dirty="0">
                <a:ln>
                  <a:noFill/>
                </a:ln>
                <a:solidFill>
                  <a:schemeClr val="tx1"/>
                </a:solidFill>
                <a:effectLst/>
                <a:ea typeface="Times New Roman" pitchFamily="18" charset="0"/>
                <a:cs typeface="Arial" pitchFamily="34" charset="0"/>
              </a:rPr>
              <a:t> des incisives latérales supérieures. </a:t>
            </a:r>
          </a:p>
        </p:txBody>
      </p:sp>
      <p:sp>
        <p:nvSpPr>
          <p:cNvPr id="181255" name="Rectangle 7"/>
          <p:cNvSpPr>
            <a:spLocks noChangeArrowheads="1"/>
          </p:cNvSpPr>
          <p:nvPr/>
        </p:nvSpPr>
        <p:spPr bwMode="auto">
          <a:xfrm>
            <a:off x="0" y="2725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cs typeface="Arial" pitchFamily="34" charset="0"/>
            </a:endParaRPr>
          </a:p>
        </p:txBody>
      </p:sp>
      <p:sp>
        <p:nvSpPr>
          <p:cNvPr id="181256" name="Rectangle 8"/>
          <p:cNvSpPr>
            <a:spLocks noChangeArrowheads="1"/>
          </p:cNvSpPr>
          <p:nvPr/>
        </p:nvSpPr>
        <p:spPr bwMode="auto">
          <a:xfrm>
            <a:off x="0" y="318701"/>
            <a:ext cx="2335896"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ea typeface="Times New Roman" pitchFamily="18" charset="0"/>
                <a:cs typeface="Arial" pitchFamily="34" charset="0"/>
              </a:rPr>
              <a:t>                                                             </a:t>
            </a:r>
            <a:endParaRPr kumimoji="0" lang="fr-FR" sz="1800" b="0" i="0" u="none" strike="noStrike" cap="none" normalizeH="0" baseline="0">
              <a:ln>
                <a:noFill/>
              </a:ln>
              <a:solidFill>
                <a:schemeClr val="tx1"/>
              </a:solidFill>
              <a:effectLst/>
              <a:cs typeface="Arial" pitchFamily="34" charset="0"/>
            </a:endParaRPr>
          </a:p>
        </p:txBody>
      </p:sp>
      <p:sp>
        <p:nvSpPr>
          <p:cNvPr id="10" name="Rectangle 9"/>
          <p:cNvSpPr/>
          <p:nvPr/>
        </p:nvSpPr>
        <p:spPr>
          <a:xfrm>
            <a:off x="1214414" y="500042"/>
            <a:ext cx="2884892" cy="461665"/>
          </a:xfrm>
          <a:prstGeom prst="rect">
            <a:avLst/>
          </a:prstGeom>
        </p:spPr>
        <p:txBody>
          <a:bodyPr wrap="none">
            <a:spAutoFit/>
          </a:bodyPr>
          <a:lstStyle/>
          <a:p>
            <a:pPr lvl="0" fontAlgn="base">
              <a:spcBef>
                <a:spcPct val="0"/>
              </a:spcBef>
              <a:spcAft>
                <a:spcPct val="0"/>
              </a:spcAft>
              <a:buFontTx/>
              <a:buChar char="•"/>
              <a:tabLst>
                <a:tab pos="228600" algn="l"/>
              </a:tabLst>
            </a:pPr>
            <a:r>
              <a:rPr lang="fr-FR" sz="2400" b="1" i="1" dirty="0">
                <a:solidFill>
                  <a:schemeClr val="accent1"/>
                </a:solidFill>
                <a:ea typeface="Times New Roman" pitchFamily="18" charset="0"/>
                <a:cs typeface="Arial" pitchFamily="34" charset="0"/>
              </a:rPr>
              <a:t>Signes radiologiques :</a:t>
            </a:r>
            <a:endParaRPr lang="fr-FR" sz="2400" i="1" dirty="0">
              <a:solidFill>
                <a:schemeClr val="accent1"/>
              </a:solidFill>
              <a:cs typeface="Arial" pitchFamily="34" charset="0"/>
            </a:endParaRPr>
          </a:p>
        </p:txBody>
      </p:sp>
      <p:sp>
        <p:nvSpPr>
          <p:cNvPr id="7" name="Rectangle 6"/>
          <p:cNvSpPr/>
          <p:nvPr/>
        </p:nvSpPr>
        <p:spPr>
          <a:xfrm>
            <a:off x="2786050" y="1071546"/>
            <a:ext cx="5357850" cy="400110"/>
          </a:xfrm>
          <a:prstGeom prst="rect">
            <a:avLst/>
          </a:prstGeom>
        </p:spPr>
        <p:txBody>
          <a:bodyPr wrap="square">
            <a:spAutoFit/>
          </a:bodyPr>
          <a:lstStyle/>
          <a:p>
            <a:pPr lvl="0" eaLnBrk="0" fontAlgn="base" hangingPunct="0">
              <a:spcBef>
                <a:spcPct val="0"/>
              </a:spcBef>
              <a:spcAft>
                <a:spcPct val="0"/>
              </a:spcAft>
              <a:tabLst>
                <a:tab pos="228600" algn="l"/>
              </a:tabLst>
            </a:pPr>
            <a:r>
              <a:rPr lang="fr-FR" sz="2000" b="1" i="1" dirty="0">
                <a:solidFill>
                  <a:schemeClr val="accent1">
                    <a:lumMod val="60000"/>
                    <a:lumOff val="40000"/>
                  </a:schemeClr>
                </a:solidFill>
                <a:ea typeface="Times New Roman" pitchFamily="18" charset="0"/>
                <a:cs typeface="Arial" pitchFamily="34" charset="0"/>
              </a:rPr>
              <a:t>Manifestations antérieures :</a:t>
            </a:r>
          </a:p>
        </p:txBody>
      </p:sp>
      <p:sp>
        <p:nvSpPr>
          <p:cNvPr id="8" name="Rectangle 7"/>
          <p:cNvSpPr/>
          <p:nvPr/>
        </p:nvSpPr>
        <p:spPr>
          <a:xfrm>
            <a:off x="500034" y="1571612"/>
            <a:ext cx="2075761" cy="369332"/>
          </a:xfrm>
          <a:prstGeom prst="rect">
            <a:avLst/>
          </a:prstGeom>
        </p:spPr>
        <p:txBody>
          <a:bodyPr wrap="none">
            <a:spAutoFit/>
          </a:bodyPr>
          <a:lstStyle/>
          <a:p>
            <a:r>
              <a:rPr lang="fr-FR" b="1" i="1" dirty="0">
                <a:ea typeface="Times New Roman" pitchFamily="18" charset="0"/>
                <a:cs typeface="Arial" pitchFamily="34" charset="0"/>
              </a:rPr>
              <a:t>Sur la panoramique :</a:t>
            </a:r>
            <a:endParaRPr lang="fr-FR" b="1" i="1" dirty="0"/>
          </a:p>
        </p:txBody>
      </p:sp>
      <p:cxnSp>
        <p:nvCxnSpPr>
          <p:cNvPr id="11" name="Connecteur droit avec flèche 10"/>
          <p:cNvCxnSpPr/>
          <p:nvPr/>
        </p:nvCxnSpPr>
        <p:spPr>
          <a:xfrm rot="5400000">
            <a:off x="3428992" y="3571876"/>
            <a:ext cx="715174" cy="28654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Connecteur droit avec flèche 14"/>
          <p:cNvCxnSpPr/>
          <p:nvPr/>
        </p:nvCxnSpPr>
        <p:spPr>
          <a:xfrm rot="16200000" flipH="1">
            <a:off x="4750198" y="3607992"/>
            <a:ext cx="776294" cy="275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a:off x="3000364" y="4786322"/>
            <a:ext cx="714380"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Connecteur droit avec flèche 19"/>
          <p:cNvCxnSpPr/>
          <p:nvPr/>
        </p:nvCxnSpPr>
        <p:spPr>
          <a:xfrm rot="10800000">
            <a:off x="5072066" y="4857760"/>
            <a:ext cx="928694"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pic>
        <p:nvPicPr>
          <p:cNvPr id="181249" name="Picture 1" descr="BD21295_"/>
          <p:cNvPicPr>
            <a:picLocks noChangeAspect="1" noChangeArrowheads="1"/>
          </p:cNvPicPr>
          <p:nvPr/>
        </p:nvPicPr>
        <p:blipFill>
          <a:blip r:embed="rId3" cstate="print"/>
          <a:srcRect/>
          <a:stretch>
            <a:fillRect/>
          </a:stretch>
        </p:blipFill>
        <p:spPr bwMode="auto">
          <a:xfrm>
            <a:off x="642910" y="2143116"/>
            <a:ext cx="428596" cy="371450"/>
          </a:xfrm>
          <a:prstGeom prst="rect">
            <a:avLst/>
          </a:prstGeom>
          <a:noFill/>
          <a:ln w="9525">
            <a:noFill/>
            <a:miter lim="800000"/>
            <a:headEnd/>
            <a:tailEnd/>
          </a:ln>
        </p:spPr>
      </p:pic>
      <p:pic>
        <p:nvPicPr>
          <p:cNvPr id="181250" name="Picture 2" descr="BD21295_"/>
          <p:cNvPicPr>
            <a:picLocks noChangeAspect="1" noChangeArrowheads="1"/>
          </p:cNvPicPr>
          <p:nvPr/>
        </p:nvPicPr>
        <p:blipFill>
          <a:blip r:embed="rId3" cstate="print"/>
          <a:srcRect/>
          <a:stretch>
            <a:fillRect/>
          </a:stretch>
        </p:blipFill>
        <p:spPr bwMode="auto">
          <a:xfrm>
            <a:off x="642910" y="2928934"/>
            <a:ext cx="428596" cy="285752"/>
          </a:xfrm>
          <a:prstGeom prst="rect">
            <a:avLst/>
          </a:prstGeom>
          <a:noFill/>
          <a:ln w="9525">
            <a:noFill/>
            <a:miter lim="800000"/>
            <a:headEnd/>
            <a:tailEnd/>
          </a:ln>
        </p:spPr>
      </p:pic>
      <p:sp>
        <p:nvSpPr>
          <p:cNvPr id="30" name="Rectangle 29"/>
          <p:cNvSpPr/>
          <p:nvPr/>
        </p:nvSpPr>
        <p:spPr>
          <a:xfrm>
            <a:off x="1142976" y="2786058"/>
            <a:ext cx="6858048" cy="369332"/>
          </a:xfrm>
          <a:prstGeom prst="rect">
            <a:avLst/>
          </a:prstGeom>
        </p:spPr>
        <p:txBody>
          <a:bodyPr wrap="square">
            <a:spAutoFit/>
          </a:bodyPr>
          <a:lstStyle/>
          <a:p>
            <a:r>
              <a:rPr lang="fr-FR" dirty="0">
                <a:ea typeface="Times New Roman" pitchFamily="18" charset="0"/>
                <a:cs typeface="Arial" pitchFamily="34" charset="0"/>
              </a:rPr>
              <a:t> Résorption des deux incisives temporaires pour une seule dent permanente.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7"/>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par>
                          <p:cTn id="12" fill="hold">
                            <p:stCondLst>
                              <p:cond delay="500"/>
                            </p:stCondLst>
                            <p:childTnLst>
                              <p:par>
                                <p:cTn id="13" presetID="55" presetClass="entr" presetSubtype="0" fill="hold" nodeType="afterEffect">
                                  <p:stCondLst>
                                    <p:cond delay="0"/>
                                  </p:stCondLst>
                                  <p:childTnLst>
                                    <p:set>
                                      <p:cBhvr>
                                        <p:cTn id="14" dur="1" fill="hold">
                                          <p:stCondLst>
                                            <p:cond delay="0"/>
                                          </p:stCondLst>
                                        </p:cTn>
                                        <p:tgtEl>
                                          <p:spTgt spid="181249"/>
                                        </p:tgtEl>
                                        <p:attrNameLst>
                                          <p:attrName>style.visibility</p:attrName>
                                        </p:attrNameLst>
                                      </p:cBhvr>
                                      <p:to>
                                        <p:strVal val="visible"/>
                                      </p:to>
                                    </p:set>
                                    <p:anim calcmode="lin" valueType="num">
                                      <p:cBhvr>
                                        <p:cTn id="15" dur="1000" fill="hold"/>
                                        <p:tgtEl>
                                          <p:spTgt spid="181249"/>
                                        </p:tgtEl>
                                        <p:attrNameLst>
                                          <p:attrName>ppt_w</p:attrName>
                                        </p:attrNameLst>
                                      </p:cBhvr>
                                      <p:tavLst>
                                        <p:tav tm="0">
                                          <p:val>
                                            <p:strVal val="#ppt_w*0.70"/>
                                          </p:val>
                                        </p:tav>
                                        <p:tav tm="100000">
                                          <p:val>
                                            <p:strVal val="#ppt_w"/>
                                          </p:val>
                                        </p:tav>
                                      </p:tavLst>
                                    </p:anim>
                                    <p:anim calcmode="lin" valueType="num">
                                      <p:cBhvr>
                                        <p:cTn id="16" dur="1000" fill="hold"/>
                                        <p:tgtEl>
                                          <p:spTgt spid="181249"/>
                                        </p:tgtEl>
                                        <p:attrNameLst>
                                          <p:attrName>ppt_h</p:attrName>
                                        </p:attrNameLst>
                                      </p:cBhvr>
                                      <p:tavLst>
                                        <p:tav tm="0">
                                          <p:val>
                                            <p:strVal val="#ppt_h"/>
                                          </p:val>
                                        </p:tav>
                                        <p:tav tm="100000">
                                          <p:val>
                                            <p:strVal val="#ppt_h"/>
                                          </p:val>
                                        </p:tav>
                                      </p:tavLst>
                                    </p:anim>
                                    <p:animEffect transition="in" filter="fade">
                                      <p:cBhvr>
                                        <p:cTn id="17" dur="1000"/>
                                        <p:tgtEl>
                                          <p:spTgt spid="181249"/>
                                        </p:tgtEl>
                                      </p:cBhvr>
                                    </p:animEffect>
                                  </p:childTnLst>
                                </p:cTn>
                              </p:par>
                            </p:childTnLst>
                          </p:cTn>
                        </p:par>
                        <p:par>
                          <p:cTn id="18" fill="hold">
                            <p:stCondLst>
                              <p:cond delay="1500"/>
                            </p:stCondLst>
                            <p:childTnLst>
                              <p:par>
                                <p:cTn id="19" presetID="55" presetClass="entr" presetSubtype="0" fill="hold" grpId="0" nodeType="afterEffect">
                                  <p:stCondLst>
                                    <p:cond delay="0"/>
                                  </p:stCondLst>
                                  <p:childTnLst>
                                    <p:set>
                                      <p:cBhvr>
                                        <p:cTn id="20" dur="1" fill="hold">
                                          <p:stCondLst>
                                            <p:cond delay="0"/>
                                          </p:stCondLst>
                                        </p:cTn>
                                        <p:tgtEl>
                                          <p:spTgt spid="181253"/>
                                        </p:tgtEl>
                                        <p:attrNameLst>
                                          <p:attrName>style.visibility</p:attrName>
                                        </p:attrNameLst>
                                      </p:cBhvr>
                                      <p:to>
                                        <p:strVal val="visible"/>
                                      </p:to>
                                    </p:set>
                                    <p:anim calcmode="lin" valueType="num">
                                      <p:cBhvr>
                                        <p:cTn id="21" dur="1000" fill="hold"/>
                                        <p:tgtEl>
                                          <p:spTgt spid="181253"/>
                                        </p:tgtEl>
                                        <p:attrNameLst>
                                          <p:attrName>ppt_w</p:attrName>
                                        </p:attrNameLst>
                                      </p:cBhvr>
                                      <p:tavLst>
                                        <p:tav tm="0">
                                          <p:val>
                                            <p:strVal val="#ppt_w*0.70"/>
                                          </p:val>
                                        </p:tav>
                                        <p:tav tm="100000">
                                          <p:val>
                                            <p:strVal val="#ppt_w"/>
                                          </p:val>
                                        </p:tav>
                                      </p:tavLst>
                                    </p:anim>
                                    <p:anim calcmode="lin" valueType="num">
                                      <p:cBhvr>
                                        <p:cTn id="22" dur="1000" fill="hold"/>
                                        <p:tgtEl>
                                          <p:spTgt spid="181253"/>
                                        </p:tgtEl>
                                        <p:attrNameLst>
                                          <p:attrName>ppt_h</p:attrName>
                                        </p:attrNameLst>
                                      </p:cBhvr>
                                      <p:tavLst>
                                        <p:tav tm="0">
                                          <p:val>
                                            <p:strVal val="#ppt_h"/>
                                          </p:val>
                                        </p:tav>
                                        <p:tav tm="100000">
                                          <p:val>
                                            <p:strVal val="#ppt_h"/>
                                          </p:val>
                                        </p:tav>
                                      </p:tavLst>
                                    </p:anim>
                                    <p:animEffect transition="in" filter="fade">
                                      <p:cBhvr>
                                        <p:cTn id="23" dur="1000"/>
                                        <p:tgtEl>
                                          <p:spTgt spid="18125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9"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1+#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181250"/>
                                        </p:tgtEl>
                                        <p:attrNameLst>
                                          <p:attrName>style.visibility</p:attrName>
                                        </p:attrNameLst>
                                      </p:cBhvr>
                                      <p:to>
                                        <p:strVal val="visible"/>
                                      </p:to>
                                    </p:set>
                                    <p:anim calcmode="lin" valueType="num">
                                      <p:cBhvr>
                                        <p:cTn id="50" dur="1000" fill="hold"/>
                                        <p:tgtEl>
                                          <p:spTgt spid="181250"/>
                                        </p:tgtEl>
                                        <p:attrNameLst>
                                          <p:attrName>ppt_w</p:attrName>
                                        </p:attrNameLst>
                                      </p:cBhvr>
                                      <p:tavLst>
                                        <p:tav tm="0">
                                          <p:val>
                                            <p:strVal val="#ppt_w*0.70"/>
                                          </p:val>
                                        </p:tav>
                                        <p:tav tm="100000">
                                          <p:val>
                                            <p:strVal val="#ppt_w"/>
                                          </p:val>
                                        </p:tav>
                                      </p:tavLst>
                                    </p:anim>
                                    <p:anim calcmode="lin" valueType="num">
                                      <p:cBhvr>
                                        <p:cTn id="51" dur="1000" fill="hold"/>
                                        <p:tgtEl>
                                          <p:spTgt spid="181250"/>
                                        </p:tgtEl>
                                        <p:attrNameLst>
                                          <p:attrName>ppt_h</p:attrName>
                                        </p:attrNameLst>
                                      </p:cBhvr>
                                      <p:tavLst>
                                        <p:tav tm="0">
                                          <p:val>
                                            <p:strVal val="#ppt_h"/>
                                          </p:val>
                                        </p:tav>
                                        <p:tav tm="100000">
                                          <p:val>
                                            <p:strVal val="#ppt_h"/>
                                          </p:val>
                                        </p:tav>
                                      </p:tavLst>
                                    </p:anim>
                                    <p:animEffect transition="in" filter="fade">
                                      <p:cBhvr>
                                        <p:cTn id="52" dur="1000"/>
                                        <p:tgtEl>
                                          <p:spTgt spid="181250"/>
                                        </p:tgtEl>
                                      </p:cBhvr>
                                    </p:animEffect>
                                  </p:childTnLst>
                                </p:cTn>
                              </p:par>
                            </p:childTnLst>
                          </p:cTn>
                        </p:par>
                        <p:par>
                          <p:cTn id="53" fill="hold">
                            <p:stCondLst>
                              <p:cond delay="1000"/>
                            </p:stCondLst>
                            <p:childTnLst>
                              <p:par>
                                <p:cTn id="54" presetID="55"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strVal val="#ppt_w*0.70"/>
                                          </p:val>
                                        </p:tav>
                                        <p:tav tm="100000">
                                          <p:val>
                                            <p:strVal val="#ppt_w"/>
                                          </p:val>
                                        </p:tav>
                                      </p:tavLst>
                                    </p:anim>
                                    <p:anim calcmode="lin" valueType="num">
                                      <p:cBhvr>
                                        <p:cTn id="57" dur="1000" fill="hold"/>
                                        <p:tgtEl>
                                          <p:spTgt spid="30"/>
                                        </p:tgtEl>
                                        <p:attrNameLst>
                                          <p:attrName>ppt_h</p:attrName>
                                        </p:attrNameLst>
                                      </p:cBhvr>
                                      <p:tavLst>
                                        <p:tav tm="0">
                                          <p:val>
                                            <p:strVal val="#ppt_h"/>
                                          </p:val>
                                        </p:tav>
                                        <p:tav tm="100000">
                                          <p:val>
                                            <p:strVal val="#ppt_h"/>
                                          </p:val>
                                        </p:tav>
                                      </p:tavLst>
                                    </p:anim>
                                    <p:animEffect transition="in" filter="fade">
                                      <p:cBhvr>
                                        <p:cTn id="5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p:bldP spid="7" grpId="0"/>
      <p:bldP spid="8"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1357298"/>
            <a:ext cx="2659767" cy="400110"/>
          </a:xfrm>
          <a:prstGeom prst="rect">
            <a:avLst/>
          </a:prstGeom>
        </p:spPr>
        <p:txBody>
          <a:bodyPr wrap="none">
            <a:spAutoFit/>
          </a:bodyPr>
          <a:lstStyle/>
          <a:p>
            <a:r>
              <a:rPr lang="fr-FR" sz="2000" b="1" i="1" dirty="0">
                <a:ea typeface="Times New Roman" pitchFamily="18" charset="0"/>
                <a:cs typeface="Arial" pitchFamily="34" charset="0"/>
              </a:rPr>
              <a:t>Sur la téléradiographie : </a:t>
            </a:r>
            <a:endParaRPr lang="fr-FR" sz="2000" i="1" dirty="0"/>
          </a:p>
        </p:txBody>
      </p:sp>
      <p:sp>
        <p:nvSpPr>
          <p:cNvPr id="3" name="Rectangle avec flèche vers la droite 2"/>
          <p:cNvSpPr/>
          <p:nvPr/>
        </p:nvSpPr>
        <p:spPr>
          <a:xfrm>
            <a:off x="214282" y="2214554"/>
            <a:ext cx="5000660" cy="3857652"/>
          </a:xfrm>
          <a:prstGeom prst="rightArrowCallout">
            <a:avLst>
              <a:gd name="adj1" fmla="val 11042"/>
              <a:gd name="adj2" fmla="val 14532"/>
              <a:gd name="adj3" fmla="val 23255"/>
              <a:gd name="adj4" fmla="val 64977"/>
            </a:avLst>
          </a:prstGeom>
          <a:solidFill>
            <a:srgbClr val="FFFFCC"/>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4" name="Rectangle 3"/>
          <p:cNvSpPr/>
          <p:nvPr/>
        </p:nvSpPr>
        <p:spPr>
          <a:xfrm>
            <a:off x="357158" y="2285992"/>
            <a:ext cx="3071834" cy="2862322"/>
          </a:xfrm>
          <a:prstGeom prst="rect">
            <a:avLst/>
          </a:prstGeom>
        </p:spPr>
        <p:txBody>
          <a:bodyPr wrap="square">
            <a:spAutoFit/>
          </a:bodyPr>
          <a:lstStyle/>
          <a:p>
            <a:r>
              <a:rPr lang="fr-FR" sz="2000" dirty="0">
                <a:solidFill>
                  <a:schemeClr val="bg1"/>
                </a:solidFill>
                <a:ea typeface="Times New Roman" pitchFamily="18" charset="0"/>
                <a:cs typeface="Arial" pitchFamily="34" charset="0"/>
              </a:rPr>
              <a:t>Les incisives latérales sont en palato ou </a:t>
            </a:r>
            <a:r>
              <a:rPr lang="fr-FR" sz="2000" dirty="0" err="1">
                <a:solidFill>
                  <a:schemeClr val="bg1"/>
                </a:solidFill>
                <a:ea typeface="Times New Roman" pitchFamily="18" charset="0"/>
                <a:cs typeface="Arial" pitchFamily="34" charset="0"/>
              </a:rPr>
              <a:t>lingoposition</a:t>
            </a:r>
            <a:r>
              <a:rPr lang="fr-FR" sz="2000" dirty="0">
                <a:solidFill>
                  <a:schemeClr val="bg1"/>
                </a:solidFill>
                <a:ea typeface="Times New Roman" pitchFamily="18" charset="0"/>
                <a:cs typeface="Arial" pitchFamily="34" charset="0"/>
              </a:rPr>
              <a:t>. Dans ces cas l’ombre des incisives latérales est nettement décalée par rapport a celle des incisives centrales, alors que normalement les quatre dents antérieures se superposent quasi totalement. </a:t>
            </a:r>
            <a:endParaRPr lang="fr-FR" sz="2000" dirty="0">
              <a:solidFill>
                <a:schemeClr val="bg1"/>
              </a:solidFill>
            </a:endParaRPr>
          </a:p>
        </p:txBody>
      </p:sp>
      <p:pic>
        <p:nvPicPr>
          <p:cNvPr id="5" name="Picture 2" descr="b"/>
          <p:cNvPicPr>
            <a:picLocks noChangeAspect="1" noChangeArrowheads="1"/>
          </p:cNvPicPr>
          <p:nvPr/>
        </p:nvPicPr>
        <p:blipFill>
          <a:blip r:embed="rId2" cstate="print"/>
          <a:srcRect/>
          <a:stretch>
            <a:fillRect/>
          </a:stretch>
        </p:blipFill>
        <p:spPr bwMode="auto">
          <a:xfrm>
            <a:off x="5357818" y="1643050"/>
            <a:ext cx="3786182" cy="5214950"/>
          </a:xfrm>
          <a:prstGeom prst="rect">
            <a:avLst/>
          </a:prstGeom>
          <a:noFill/>
        </p:spPr>
      </p:pic>
      <p:cxnSp>
        <p:nvCxnSpPr>
          <p:cNvPr id="7" name="Connecteur droit avec flèche 6"/>
          <p:cNvCxnSpPr/>
          <p:nvPr/>
        </p:nvCxnSpPr>
        <p:spPr>
          <a:xfrm rot="16200000" flipH="1">
            <a:off x="7465239" y="4179099"/>
            <a:ext cx="1143008" cy="2143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1520" y="2564904"/>
            <a:ext cx="2928958" cy="2554545"/>
          </a:xfrm>
          <a:prstGeom prst="rect">
            <a:avLst/>
          </a:prstGeom>
        </p:spPr>
        <p:txBody>
          <a:bodyPr wrap="square">
            <a:spAutoFit/>
          </a:bodyPr>
          <a:lstStyle/>
          <a:p>
            <a:r>
              <a:rPr lang="fr-FR" sz="2000" b="1" i="1" dirty="0">
                <a:solidFill>
                  <a:schemeClr val="bg1"/>
                </a:solidFill>
                <a:ea typeface="Times New Roman" pitchFamily="18" charset="0"/>
                <a:cs typeface="Arial" pitchFamily="34" charset="0"/>
              </a:rPr>
              <a:t>Au maxillaire</a:t>
            </a:r>
            <a:r>
              <a:rPr lang="fr-FR" sz="2000" dirty="0">
                <a:solidFill>
                  <a:schemeClr val="bg1"/>
                </a:solidFill>
                <a:ea typeface="Times New Roman" pitchFamily="18" charset="0"/>
                <a:cs typeface="Arial" pitchFamily="34" charset="0"/>
              </a:rPr>
              <a:t>, la cuspide de la canine se projette en général sur l’apex des latérales, alors que la racine cache celles de la première prémolaire. Elle peut être soit en </a:t>
            </a:r>
            <a:r>
              <a:rPr lang="fr-FR" sz="2000" dirty="0" err="1">
                <a:solidFill>
                  <a:schemeClr val="bg1"/>
                </a:solidFill>
                <a:ea typeface="Times New Roman" pitchFamily="18" charset="0"/>
                <a:cs typeface="Arial" pitchFamily="34" charset="0"/>
              </a:rPr>
              <a:t>mésioversion</a:t>
            </a:r>
            <a:r>
              <a:rPr lang="fr-FR" sz="2000" dirty="0">
                <a:solidFill>
                  <a:schemeClr val="bg1"/>
                </a:solidFill>
                <a:ea typeface="Times New Roman" pitchFamily="18" charset="0"/>
                <a:cs typeface="Arial" pitchFamily="34" charset="0"/>
              </a:rPr>
              <a:t>, soit en </a:t>
            </a:r>
            <a:r>
              <a:rPr lang="fr-FR" sz="2000" dirty="0" err="1">
                <a:solidFill>
                  <a:schemeClr val="bg1"/>
                </a:solidFill>
                <a:ea typeface="Times New Roman" pitchFamily="18" charset="0"/>
                <a:cs typeface="Arial" pitchFamily="34" charset="0"/>
              </a:rPr>
              <a:t>distoversion</a:t>
            </a:r>
            <a:r>
              <a:rPr lang="fr-FR" sz="2000" dirty="0">
                <a:solidFill>
                  <a:schemeClr val="bg1"/>
                </a:solidFill>
                <a:ea typeface="Times New Roman" pitchFamily="18" charset="0"/>
                <a:cs typeface="Arial" pitchFamily="34" charset="0"/>
              </a:rPr>
              <a:t>.</a:t>
            </a:r>
            <a:endParaRPr lang="fr-FR" sz="2000" dirty="0">
              <a:solidFill>
                <a:schemeClr val="bg1"/>
              </a:solidFill>
            </a:endParaRPr>
          </a:p>
        </p:txBody>
      </p:sp>
      <p:pic>
        <p:nvPicPr>
          <p:cNvPr id="10" name="Picture 3"/>
          <p:cNvPicPr>
            <a:picLocks noChangeAspect="1" noChangeArrowheads="1"/>
          </p:cNvPicPr>
          <p:nvPr/>
        </p:nvPicPr>
        <p:blipFill>
          <a:blip r:embed="rId3" cstate="print"/>
          <a:srcRect/>
          <a:stretch>
            <a:fillRect/>
          </a:stretch>
        </p:blipFill>
        <p:spPr bwMode="auto">
          <a:xfrm>
            <a:off x="5357818" y="1857364"/>
            <a:ext cx="3571900" cy="4572032"/>
          </a:xfrm>
          <a:prstGeom prst="rect">
            <a:avLst/>
          </a:prstGeom>
          <a:noFill/>
        </p:spPr>
      </p:pic>
      <p:cxnSp>
        <p:nvCxnSpPr>
          <p:cNvPr id="12" name="Connecteur droit avec flèche 11"/>
          <p:cNvCxnSpPr/>
          <p:nvPr/>
        </p:nvCxnSpPr>
        <p:spPr>
          <a:xfrm rot="5400000">
            <a:off x="7143768" y="2357430"/>
            <a:ext cx="1214446" cy="3571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11560" y="2420888"/>
            <a:ext cx="2786082" cy="2554545"/>
          </a:xfrm>
          <a:prstGeom prst="rect">
            <a:avLst/>
          </a:prstGeom>
        </p:spPr>
        <p:txBody>
          <a:bodyPr wrap="square">
            <a:spAutoFit/>
          </a:bodyPr>
          <a:lstStyle/>
          <a:p>
            <a:r>
              <a:rPr lang="fr-FR" sz="2000" b="1" i="1" dirty="0">
                <a:solidFill>
                  <a:schemeClr val="bg1"/>
                </a:solidFill>
                <a:ea typeface="Times New Roman" pitchFamily="18" charset="0"/>
                <a:cs typeface="Arial" pitchFamily="34" charset="0"/>
              </a:rPr>
              <a:t>A la mandibule</a:t>
            </a:r>
            <a:r>
              <a:rPr lang="fr-FR" sz="2000" dirty="0">
                <a:solidFill>
                  <a:schemeClr val="bg1"/>
                </a:solidFill>
                <a:ea typeface="Times New Roman" pitchFamily="18" charset="0"/>
                <a:cs typeface="Arial" pitchFamily="34" charset="0"/>
              </a:rPr>
              <a:t>, le germe de la canine occupe une position centrale, à l’intérieur de la symphyse mentonnière, qui normalement doit  être situé prés du bord interne de la symphyse. </a:t>
            </a:r>
            <a:endParaRPr lang="fr-FR" sz="2000" dirty="0">
              <a:solidFill>
                <a:schemeClr val="bg1"/>
              </a:solidFill>
            </a:endParaRPr>
          </a:p>
        </p:txBody>
      </p:sp>
      <p:graphicFrame>
        <p:nvGraphicFramePr>
          <p:cNvPr id="209922" name="Object 2"/>
          <p:cNvGraphicFramePr>
            <a:graphicFrameLocks noChangeAspect="1"/>
          </p:cNvGraphicFramePr>
          <p:nvPr/>
        </p:nvGraphicFramePr>
        <p:xfrm>
          <a:off x="5214942" y="2214554"/>
          <a:ext cx="3714744" cy="3857652"/>
        </p:xfrm>
        <a:graphic>
          <a:graphicData uri="http://schemas.openxmlformats.org/presentationml/2006/ole">
            <mc:AlternateContent xmlns:mc="http://schemas.openxmlformats.org/markup-compatibility/2006">
              <mc:Choice xmlns:v="urn:schemas-microsoft-com:vml" Requires="v">
                <p:oleObj r:id="rId4" imgW="7437748" imgH="3978111" progId="">
                  <p:embed/>
                </p:oleObj>
              </mc:Choice>
              <mc:Fallback>
                <p:oleObj r:id="rId4" imgW="7437748" imgH="3978111"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42" y="2214554"/>
                        <a:ext cx="3714744" cy="3857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Connecteur droit avec flèche 15"/>
          <p:cNvCxnSpPr/>
          <p:nvPr/>
        </p:nvCxnSpPr>
        <p:spPr>
          <a:xfrm rot="5400000" flipH="1" flipV="1">
            <a:off x="7072330" y="4786322"/>
            <a:ext cx="857256" cy="71438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par>
                          <p:cTn id="11" fill="hold">
                            <p:stCondLst>
                              <p:cond delay="500"/>
                            </p:stCondLst>
                            <p:childTnLst>
                              <p:par>
                                <p:cTn id="12" presetID="55"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ppt_x"/>
                                          </p:val>
                                        </p:tav>
                                        <p:tav tm="100000">
                                          <p:val>
                                            <p:strVal val="#ppt_x"/>
                                          </p:val>
                                        </p:tav>
                                      </p:tavLst>
                                    </p:anim>
                                    <p:anim calcmode="lin" valueType="num">
                                      <p:cBhvr additive="base">
                                        <p:cTn id="2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7" presetClass="exit" presetSubtype="4" fill="hold" grpId="0" nodeType="clickEffect">
                                  <p:stCondLst>
                                    <p:cond delay="0"/>
                                  </p:stCondLst>
                                  <p:childTnLst>
                                    <p:anim calcmode="lin" valueType="num">
                                      <p:cBhvr additive="base">
                                        <p:cTn id="26" dur="1000"/>
                                        <p:tgtEl>
                                          <p:spTgt spid="4"/>
                                        </p:tgtEl>
                                        <p:attrNameLst>
                                          <p:attrName>ppt_x</p:attrName>
                                        </p:attrNameLst>
                                      </p:cBhvr>
                                      <p:tavLst>
                                        <p:tav tm="0">
                                          <p:val>
                                            <p:strVal val="ppt_x"/>
                                          </p:val>
                                        </p:tav>
                                        <p:tav tm="100000">
                                          <p:val>
                                            <p:strVal val="ppt_x"/>
                                          </p:val>
                                        </p:tav>
                                      </p:tavLst>
                                    </p:anim>
                                    <p:anim calcmode="lin" valueType="num">
                                      <p:cBhvr additive="base">
                                        <p:cTn id="27" dur="1000"/>
                                        <p:tgtEl>
                                          <p:spTgt spid="4"/>
                                        </p:tgtEl>
                                        <p:attrNameLst>
                                          <p:attrName>ppt_y</p:attrName>
                                        </p:attrNameLst>
                                      </p:cBhvr>
                                      <p:tavLst>
                                        <p:tav tm="0">
                                          <p:val>
                                            <p:strVal val="ppt_y"/>
                                          </p:val>
                                        </p:tav>
                                        <p:tav tm="100000">
                                          <p:val>
                                            <p:strVal val="1+ppt_h/2"/>
                                          </p:val>
                                        </p:tav>
                                      </p:tavLst>
                                    </p:anim>
                                    <p:set>
                                      <p:cBhvr>
                                        <p:cTn id="28" dur="1" fill="hold">
                                          <p:stCondLst>
                                            <p:cond delay="999"/>
                                          </p:stCondLst>
                                        </p:cTn>
                                        <p:tgtEl>
                                          <p:spTgt spid="4"/>
                                        </p:tgtEl>
                                        <p:attrNameLst>
                                          <p:attrName>style.visibility</p:attrName>
                                        </p:attrNameLst>
                                      </p:cBhvr>
                                      <p:to>
                                        <p:strVal val="hidden"/>
                                      </p:to>
                                    </p:set>
                                  </p:childTnLst>
                                </p:cTn>
                              </p:par>
                              <p:par>
                                <p:cTn id="29" presetID="7" presetClass="exit" presetSubtype="4" fill="hold" nodeType="withEffect">
                                  <p:stCondLst>
                                    <p:cond delay="0"/>
                                  </p:stCondLst>
                                  <p:childTnLst>
                                    <p:anim calcmode="lin" valueType="num">
                                      <p:cBhvr additive="base">
                                        <p:cTn id="30" dur="1000"/>
                                        <p:tgtEl>
                                          <p:spTgt spid="5"/>
                                        </p:tgtEl>
                                        <p:attrNameLst>
                                          <p:attrName>ppt_x</p:attrName>
                                        </p:attrNameLst>
                                      </p:cBhvr>
                                      <p:tavLst>
                                        <p:tav tm="0">
                                          <p:val>
                                            <p:strVal val="ppt_x"/>
                                          </p:val>
                                        </p:tav>
                                        <p:tav tm="100000">
                                          <p:val>
                                            <p:strVal val="ppt_x"/>
                                          </p:val>
                                        </p:tav>
                                      </p:tavLst>
                                    </p:anim>
                                    <p:anim calcmode="lin" valueType="num">
                                      <p:cBhvr additive="base">
                                        <p:cTn id="31" dur="1000"/>
                                        <p:tgtEl>
                                          <p:spTgt spid="5"/>
                                        </p:tgtEl>
                                        <p:attrNameLst>
                                          <p:attrName>ppt_y</p:attrName>
                                        </p:attrNameLst>
                                      </p:cBhvr>
                                      <p:tavLst>
                                        <p:tav tm="0">
                                          <p:val>
                                            <p:strVal val="ppt_y"/>
                                          </p:val>
                                        </p:tav>
                                        <p:tav tm="100000">
                                          <p:val>
                                            <p:strVal val="1+ppt_h/2"/>
                                          </p:val>
                                        </p:tav>
                                      </p:tavLst>
                                    </p:anim>
                                    <p:set>
                                      <p:cBhvr>
                                        <p:cTn id="32" dur="1" fill="hold">
                                          <p:stCondLst>
                                            <p:cond delay="999"/>
                                          </p:stCondLst>
                                        </p:cTn>
                                        <p:tgtEl>
                                          <p:spTgt spid="5"/>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7"/>
                                        </p:tgtEl>
                                        <p:attrNameLst>
                                          <p:attrName>ppt_x</p:attrName>
                                        </p:attrNameLst>
                                      </p:cBhvr>
                                      <p:tavLst>
                                        <p:tav tm="0">
                                          <p:val>
                                            <p:strVal val="ppt_x"/>
                                          </p:val>
                                        </p:tav>
                                        <p:tav tm="100000">
                                          <p:val>
                                            <p:strVal val="ppt_x"/>
                                          </p:val>
                                        </p:tav>
                                      </p:tavLst>
                                    </p:anim>
                                    <p:anim calcmode="lin" valueType="num">
                                      <p:cBhvr additive="base">
                                        <p:cTn id="35" dur="500"/>
                                        <p:tgtEl>
                                          <p:spTgt spid="7"/>
                                        </p:tgtEl>
                                        <p:attrNameLst>
                                          <p:attrName>ppt_y</p:attrName>
                                        </p:attrNameLst>
                                      </p:cBhvr>
                                      <p:tavLst>
                                        <p:tav tm="0">
                                          <p:val>
                                            <p:strVal val="ppt_y"/>
                                          </p:val>
                                        </p:tav>
                                        <p:tav tm="100000">
                                          <p:val>
                                            <p:strVal val="1+ppt_h/2"/>
                                          </p:val>
                                        </p:tav>
                                      </p:tavLst>
                                    </p:anim>
                                    <p:set>
                                      <p:cBhvr>
                                        <p:cTn id="36" dur="1" fill="hold">
                                          <p:stCondLst>
                                            <p:cond delay="499"/>
                                          </p:stCondLst>
                                        </p:cTn>
                                        <p:tgtEl>
                                          <p:spTgt spid="7"/>
                                        </p:tgtEl>
                                        <p:attrNameLst>
                                          <p:attrName>style.visibility</p:attrName>
                                        </p:attrNameLst>
                                      </p:cBhvr>
                                      <p:to>
                                        <p:strVal val="hidden"/>
                                      </p:to>
                                    </p:set>
                                  </p:childTnLst>
                                </p:cTn>
                              </p:par>
                            </p:childTnLst>
                          </p:cTn>
                        </p:par>
                        <p:par>
                          <p:cTn id="37" fill="hold">
                            <p:stCondLst>
                              <p:cond delay="1000"/>
                            </p:stCondLst>
                            <p:childTnLst>
                              <p:par>
                                <p:cTn id="38" presetID="2" presetClass="entr" presetSubtype="4"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p:val>
                                            <p:strVal val="#ppt_w*0.70"/>
                                          </p:val>
                                        </p:tav>
                                        <p:tav tm="100000">
                                          <p:val>
                                            <p:strVal val="#ppt_w"/>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animEffect transition="in" filter="fade">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7" presetClass="exit" presetSubtype="4" fill="hold" grpId="1" nodeType="clickEffect">
                                  <p:stCondLst>
                                    <p:cond delay="0"/>
                                  </p:stCondLst>
                                  <p:childTnLst>
                                    <p:anim calcmode="lin" valueType="num">
                                      <p:cBhvr additive="base">
                                        <p:cTn id="58" dur="1000"/>
                                        <p:tgtEl>
                                          <p:spTgt spid="9"/>
                                        </p:tgtEl>
                                        <p:attrNameLst>
                                          <p:attrName>ppt_x</p:attrName>
                                        </p:attrNameLst>
                                      </p:cBhvr>
                                      <p:tavLst>
                                        <p:tav tm="0">
                                          <p:val>
                                            <p:strVal val="ppt_x"/>
                                          </p:val>
                                        </p:tav>
                                        <p:tav tm="100000">
                                          <p:val>
                                            <p:strVal val="ppt_x"/>
                                          </p:val>
                                        </p:tav>
                                      </p:tavLst>
                                    </p:anim>
                                    <p:anim calcmode="lin" valueType="num">
                                      <p:cBhvr additive="base">
                                        <p:cTn id="59" dur="1000"/>
                                        <p:tgtEl>
                                          <p:spTgt spid="9"/>
                                        </p:tgtEl>
                                        <p:attrNameLst>
                                          <p:attrName>ppt_y</p:attrName>
                                        </p:attrNameLst>
                                      </p:cBhvr>
                                      <p:tavLst>
                                        <p:tav tm="0">
                                          <p:val>
                                            <p:strVal val="ppt_y"/>
                                          </p:val>
                                        </p:tav>
                                        <p:tav tm="100000">
                                          <p:val>
                                            <p:strVal val="1+ppt_h/2"/>
                                          </p:val>
                                        </p:tav>
                                      </p:tavLst>
                                    </p:anim>
                                    <p:set>
                                      <p:cBhvr>
                                        <p:cTn id="60" dur="1" fill="hold">
                                          <p:stCondLst>
                                            <p:cond delay="999"/>
                                          </p:stCondLst>
                                        </p:cTn>
                                        <p:tgtEl>
                                          <p:spTgt spid="9"/>
                                        </p:tgtEl>
                                        <p:attrNameLst>
                                          <p:attrName>style.visibility</p:attrName>
                                        </p:attrNameLst>
                                      </p:cBhvr>
                                      <p:to>
                                        <p:strVal val="hidden"/>
                                      </p:to>
                                    </p:set>
                                  </p:childTnLst>
                                </p:cTn>
                              </p:par>
                              <p:par>
                                <p:cTn id="61" presetID="7" presetClass="exit" presetSubtype="4" fill="hold" nodeType="withEffect">
                                  <p:stCondLst>
                                    <p:cond delay="0"/>
                                  </p:stCondLst>
                                  <p:childTnLst>
                                    <p:anim calcmode="lin" valueType="num">
                                      <p:cBhvr additive="base">
                                        <p:cTn id="62" dur="1000"/>
                                        <p:tgtEl>
                                          <p:spTgt spid="10"/>
                                        </p:tgtEl>
                                        <p:attrNameLst>
                                          <p:attrName>ppt_x</p:attrName>
                                        </p:attrNameLst>
                                      </p:cBhvr>
                                      <p:tavLst>
                                        <p:tav tm="0">
                                          <p:val>
                                            <p:strVal val="ppt_x"/>
                                          </p:val>
                                        </p:tav>
                                        <p:tav tm="100000">
                                          <p:val>
                                            <p:strVal val="ppt_x"/>
                                          </p:val>
                                        </p:tav>
                                      </p:tavLst>
                                    </p:anim>
                                    <p:anim calcmode="lin" valueType="num">
                                      <p:cBhvr additive="base">
                                        <p:cTn id="63" dur="1000"/>
                                        <p:tgtEl>
                                          <p:spTgt spid="10"/>
                                        </p:tgtEl>
                                        <p:attrNameLst>
                                          <p:attrName>ppt_y</p:attrName>
                                        </p:attrNameLst>
                                      </p:cBhvr>
                                      <p:tavLst>
                                        <p:tav tm="0">
                                          <p:val>
                                            <p:strVal val="ppt_y"/>
                                          </p:val>
                                        </p:tav>
                                        <p:tav tm="100000">
                                          <p:val>
                                            <p:strVal val="1+ppt_h/2"/>
                                          </p:val>
                                        </p:tav>
                                      </p:tavLst>
                                    </p:anim>
                                    <p:set>
                                      <p:cBhvr>
                                        <p:cTn id="64" dur="1" fill="hold">
                                          <p:stCondLst>
                                            <p:cond delay="999"/>
                                          </p:stCondLst>
                                        </p:cTn>
                                        <p:tgtEl>
                                          <p:spTgt spid="10"/>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12"/>
                                        </p:tgtEl>
                                        <p:attrNameLst>
                                          <p:attrName>ppt_x</p:attrName>
                                        </p:attrNameLst>
                                      </p:cBhvr>
                                      <p:tavLst>
                                        <p:tav tm="0">
                                          <p:val>
                                            <p:strVal val="ppt_x"/>
                                          </p:val>
                                        </p:tav>
                                        <p:tav tm="100000">
                                          <p:val>
                                            <p:strVal val="ppt_x"/>
                                          </p:val>
                                        </p:tav>
                                      </p:tavLst>
                                    </p:anim>
                                    <p:anim calcmode="lin" valueType="num">
                                      <p:cBhvr additive="base">
                                        <p:cTn id="67" dur="500"/>
                                        <p:tgtEl>
                                          <p:spTgt spid="12"/>
                                        </p:tgtEl>
                                        <p:attrNameLst>
                                          <p:attrName>ppt_y</p:attrName>
                                        </p:attrNameLst>
                                      </p:cBhvr>
                                      <p:tavLst>
                                        <p:tav tm="0">
                                          <p:val>
                                            <p:strVal val="ppt_y"/>
                                          </p:val>
                                        </p:tav>
                                        <p:tav tm="100000">
                                          <p:val>
                                            <p:strVal val="1+ppt_h/2"/>
                                          </p:val>
                                        </p:tav>
                                      </p:tavLst>
                                    </p:anim>
                                    <p:set>
                                      <p:cBhvr>
                                        <p:cTn id="68" dur="1" fill="hold">
                                          <p:stCondLst>
                                            <p:cond delay="499"/>
                                          </p:stCondLst>
                                        </p:cTn>
                                        <p:tgtEl>
                                          <p:spTgt spid="12"/>
                                        </p:tgtEl>
                                        <p:attrNameLst>
                                          <p:attrName>style.visibility</p:attrName>
                                        </p:attrNameLst>
                                      </p:cBhvr>
                                      <p:to>
                                        <p:strVal val="hidden"/>
                                      </p:to>
                                    </p:set>
                                  </p:childTnLst>
                                </p:cTn>
                              </p:par>
                            </p:childTnLst>
                          </p:cTn>
                        </p:par>
                        <p:par>
                          <p:cTn id="69" fill="hold">
                            <p:stCondLst>
                              <p:cond delay="1000"/>
                            </p:stCondLst>
                            <p:childTnLst>
                              <p:par>
                                <p:cTn id="70" presetID="5" presetClass="entr" presetSubtype="1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checkerboard(across)">
                                      <p:cBhvr>
                                        <p:cTn id="72" dur="500"/>
                                        <p:tgtEl>
                                          <p:spTgt spid="13"/>
                                        </p:tgtEl>
                                      </p:cBhvr>
                                    </p:animEffect>
                                  </p:childTnLst>
                                </p:cTn>
                              </p:par>
                            </p:childTnLst>
                          </p:cTn>
                        </p:par>
                        <p:par>
                          <p:cTn id="73" fill="hold">
                            <p:stCondLst>
                              <p:cond delay="1500"/>
                            </p:stCondLst>
                            <p:childTnLst>
                              <p:par>
                                <p:cTn id="74" presetID="55" presetClass="entr" presetSubtype="0" fill="hold" nodeType="afterEffect">
                                  <p:stCondLst>
                                    <p:cond delay="0"/>
                                  </p:stCondLst>
                                  <p:childTnLst>
                                    <p:set>
                                      <p:cBhvr>
                                        <p:cTn id="75" dur="1" fill="hold">
                                          <p:stCondLst>
                                            <p:cond delay="0"/>
                                          </p:stCondLst>
                                        </p:cTn>
                                        <p:tgtEl>
                                          <p:spTgt spid="209922"/>
                                        </p:tgtEl>
                                        <p:attrNameLst>
                                          <p:attrName>style.visibility</p:attrName>
                                        </p:attrNameLst>
                                      </p:cBhvr>
                                      <p:to>
                                        <p:strVal val="visible"/>
                                      </p:to>
                                    </p:set>
                                    <p:anim calcmode="lin" valueType="num">
                                      <p:cBhvr>
                                        <p:cTn id="76" dur="1000" fill="hold"/>
                                        <p:tgtEl>
                                          <p:spTgt spid="209922"/>
                                        </p:tgtEl>
                                        <p:attrNameLst>
                                          <p:attrName>ppt_w</p:attrName>
                                        </p:attrNameLst>
                                      </p:cBhvr>
                                      <p:tavLst>
                                        <p:tav tm="0">
                                          <p:val>
                                            <p:strVal val="#ppt_w*0.70"/>
                                          </p:val>
                                        </p:tav>
                                        <p:tav tm="100000">
                                          <p:val>
                                            <p:strVal val="#ppt_w"/>
                                          </p:val>
                                        </p:tav>
                                      </p:tavLst>
                                    </p:anim>
                                    <p:anim calcmode="lin" valueType="num">
                                      <p:cBhvr>
                                        <p:cTn id="77" dur="1000" fill="hold"/>
                                        <p:tgtEl>
                                          <p:spTgt spid="209922"/>
                                        </p:tgtEl>
                                        <p:attrNameLst>
                                          <p:attrName>ppt_h</p:attrName>
                                        </p:attrNameLst>
                                      </p:cBhvr>
                                      <p:tavLst>
                                        <p:tav tm="0">
                                          <p:val>
                                            <p:strVal val="#ppt_h"/>
                                          </p:val>
                                        </p:tav>
                                        <p:tav tm="100000">
                                          <p:val>
                                            <p:strVal val="#ppt_h"/>
                                          </p:val>
                                        </p:tav>
                                      </p:tavLst>
                                    </p:anim>
                                    <p:animEffect transition="in" filter="fade">
                                      <p:cBhvr>
                                        <p:cTn id="78" dur="1000"/>
                                        <p:tgtEl>
                                          <p:spTgt spid="209922"/>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500" fill="hold"/>
                                        <p:tgtEl>
                                          <p:spTgt spid="16"/>
                                        </p:tgtEl>
                                        <p:attrNameLst>
                                          <p:attrName>ppt_x</p:attrName>
                                        </p:attrNameLst>
                                      </p:cBhvr>
                                      <p:tavLst>
                                        <p:tav tm="0">
                                          <p:val>
                                            <p:strVal val="#ppt_x"/>
                                          </p:val>
                                        </p:tav>
                                        <p:tav tm="100000">
                                          <p:val>
                                            <p:strVal val="#ppt_x"/>
                                          </p:val>
                                        </p:tav>
                                      </p:tavLst>
                                    </p:anim>
                                    <p:anim calcmode="lin" valueType="num">
                                      <p:cBhvr additive="base">
                                        <p:cTn id="8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9" grpId="0"/>
      <p:bldP spid="9" grpId="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8596" y="1428736"/>
            <a:ext cx="8143932" cy="1846659"/>
          </a:xfrm>
          <a:prstGeom prst="rect">
            <a:avLst/>
          </a:prstGeom>
        </p:spPr>
        <p:txBody>
          <a:bodyPr wrap="square">
            <a:spAutoFit/>
          </a:bodyPr>
          <a:lstStyle/>
          <a:p>
            <a:endParaRPr lang="fr-FR" dirty="0">
              <a:latin typeface="Times New Roman" pitchFamily="18" charset="0"/>
              <a:cs typeface="Times New Roman" pitchFamily="18" charset="0"/>
            </a:endParaRPr>
          </a:p>
          <a:p>
            <a:r>
              <a:rPr lang="fr-FR" sz="2400" dirty="0">
                <a:solidFill>
                  <a:schemeClr val="accent1"/>
                </a:solidFill>
                <a:latin typeface="Perpetua" pitchFamily="18" charset="0"/>
                <a:cs typeface="Times New Roman" pitchFamily="18" charset="0"/>
              </a:rPr>
              <a:t>1/Définition</a:t>
            </a:r>
            <a:r>
              <a:rPr lang="fr-FR" sz="2400" dirty="0">
                <a:latin typeface="Perpetua" pitchFamily="18" charset="0"/>
                <a:cs typeface="Times New Roman" pitchFamily="18" charset="0"/>
              </a:rPr>
              <a:t>:</a:t>
            </a:r>
          </a:p>
          <a:p>
            <a:r>
              <a:rPr lang="fr-FR" sz="2400" dirty="0">
                <a:latin typeface="Perpetua" pitchFamily="18" charset="0"/>
                <a:cs typeface="Times New Roman" pitchFamily="18" charset="0"/>
              </a:rPr>
              <a:t>La dysharmonie </a:t>
            </a:r>
            <a:r>
              <a:rPr lang="fr-FR" sz="2400" dirty="0" err="1">
                <a:latin typeface="Perpetua" pitchFamily="18" charset="0"/>
                <a:cs typeface="Times New Roman" pitchFamily="18" charset="0"/>
              </a:rPr>
              <a:t>dento</a:t>
            </a:r>
            <a:r>
              <a:rPr lang="fr-FR" sz="2400" dirty="0">
                <a:latin typeface="Perpetua" pitchFamily="18" charset="0"/>
                <a:cs typeface="Times New Roman" pitchFamily="18" charset="0"/>
              </a:rPr>
              <a:t>-maxillaire correspond à une disproportion entre les dimensions </a:t>
            </a:r>
            <a:r>
              <a:rPr lang="fr-FR" sz="2400" dirty="0" err="1">
                <a:latin typeface="Perpetua" pitchFamily="18" charset="0"/>
                <a:cs typeface="Times New Roman" pitchFamily="18" charset="0"/>
              </a:rPr>
              <a:t>mésio</a:t>
            </a:r>
            <a:r>
              <a:rPr lang="fr-FR" sz="2400" dirty="0">
                <a:latin typeface="Perpetua" pitchFamily="18" charset="0"/>
                <a:cs typeface="Times New Roman" pitchFamily="18" charset="0"/>
              </a:rPr>
              <a:t>-distales des dents permanentes et le périmètre des arcades alvéolaires correspondantes. On distingue :</a:t>
            </a:r>
            <a:endParaRPr lang="fr-FR" sz="2400" dirty="0">
              <a:latin typeface="Perpetua" pitchFamily="18" charset="0"/>
            </a:endParaRPr>
          </a:p>
        </p:txBody>
      </p:sp>
      <p:sp>
        <p:nvSpPr>
          <p:cNvPr id="5" name="Rectangle 4"/>
          <p:cNvSpPr/>
          <p:nvPr/>
        </p:nvSpPr>
        <p:spPr>
          <a:xfrm>
            <a:off x="251520" y="3429000"/>
            <a:ext cx="4464496" cy="2246769"/>
          </a:xfrm>
          <a:prstGeom prst="rect">
            <a:avLst/>
          </a:prstGeom>
        </p:spPr>
        <p:txBody>
          <a:bodyPr wrap="square">
            <a:spAutoFit/>
          </a:bodyPr>
          <a:lstStyle/>
          <a:p>
            <a:pPr algn="just">
              <a:defRPr/>
            </a:pPr>
            <a:r>
              <a:rPr lang="fr-FR" sz="2000" b="1" i="1" dirty="0">
                <a:solidFill>
                  <a:schemeClr val="hlink"/>
                </a:solidFill>
                <a:effectLst>
                  <a:outerShdw blurRad="38100" dist="38100" dir="2700000" algn="tl">
                    <a:srgbClr val="FFFFFF"/>
                  </a:outerShdw>
                </a:effectLst>
                <a:latin typeface="Perpetua" pitchFamily="18" charset="0"/>
                <a:cs typeface="Times New Roman" pitchFamily="18" charset="0"/>
              </a:rPr>
              <a:t> DDM négative</a:t>
            </a:r>
            <a:r>
              <a:rPr lang="fr-FR" sz="2000" b="1" i="1" dirty="0">
                <a:effectLst>
                  <a:outerShdw blurRad="38100" dist="38100" dir="2700000" algn="tl">
                    <a:srgbClr val="FFFFFF"/>
                  </a:outerShdw>
                </a:effectLst>
                <a:latin typeface="Perpetua" pitchFamily="18" charset="0"/>
                <a:cs typeface="Times New Roman" pitchFamily="18" charset="0"/>
              </a:rPr>
              <a:t>:</a:t>
            </a:r>
            <a:r>
              <a:rPr lang="fr-FR" sz="2000" dirty="0">
                <a:latin typeface="Perpetua" pitchFamily="18" charset="0"/>
                <a:cs typeface="Times New Roman" pitchFamily="18" charset="0"/>
              </a:rPr>
              <a:t> volume dentaire supérieur au périmètre des arcades</a:t>
            </a:r>
            <a:r>
              <a:rPr lang="fr-FR" sz="2000" b="1" dirty="0">
                <a:latin typeface="Perpetua" pitchFamily="18" charset="0"/>
                <a:cs typeface="Times New Roman" pitchFamily="18" charset="0"/>
              </a:rPr>
              <a:t>.</a:t>
            </a:r>
          </a:p>
          <a:p>
            <a:pPr algn="just">
              <a:defRPr/>
            </a:pPr>
            <a:endParaRPr lang="fr-FR" sz="2000" b="1" dirty="0">
              <a:latin typeface="Perpetua" pitchFamily="18" charset="0"/>
              <a:cs typeface="Times New Roman" pitchFamily="18" charset="0"/>
            </a:endParaRPr>
          </a:p>
          <a:p>
            <a:pPr algn="just">
              <a:defRPr/>
            </a:pPr>
            <a:r>
              <a:rPr lang="fr-FR" sz="2000" b="1" i="1" dirty="0">
                <a:solidFill>
                  <a:schemeClr val="accent2"/>
                </a:solidFill>
                <a:latin typeface="Perpetua" pitchFamily="18" charset="0"/>
                <a:cs typeface="Times New Roman" pitchFamily="18" charset="0"/>
              </a:rPr>
              <a:t>DDM positive</a:t>
            </a:r>
            <a:r>
              <a:rPr lang="fr-FR" sz="2000" b="1" dirty="0">
                <a:latin typeface="Perpetua" pitchFamily="18" charset="0"/>
                <a:cs typeface="Times New Roman" pitchFamily="18" charset="0"/>
              </a:rPr>
              <a:t> </a:t>
            </a:r>
            <a:r>
              <a:rPr lang="fr-FR" sz="2000" dirty="0">
                <a:latin typeface="Perpetua" pitchFamily="18" charset="0"/>
                <a:cs typeface="Times New Roman" pitchFamily="18" charset="0"/>
              </a:rPr>
              <a:t>:volume dentaire est inférieur au </a:t>
            </a:r>
            <a:r>
              <a:rPr lang="fr-FR" sz="2000" dirty="0" err="1">
                <a:latin typeface="Perpetua" pitchFamily="18" charset="0"/>
                <a:cs typeface="Times New Roman" pitchFamily="18" charset="0"/>
              </a:rPr>
              <a:t>périmétre</a:t>
            </a:r>
            <a:r>
              <a:rPr lang="fr-FR" sz="2000" dirty="0">
                <a:latin typeface="Perpetua" pitchFamily="18" charset="0"/>
                <a:cs typeface="Times New Roman" pitchFamily="18" charset="0"/>
              </a:rPr>
              <a:t> des arcades.</a:t>
            </a:r>
          </a:p>
          <a:p>
            <a:pPr algn="just">
              <a:defRPr/>
            </a:pPr>
            <a:endParaRPr lang="fr-FR" sz="2000" dirty="0">
              <a:latin typeface="Perpetua" pitchFamily="18" charset="0"/>
              <a:cs typeface="Times New Roman" pitchFamily="18" charset="0"/>
            </a:endParaRPr>
          </a:p>
          <a:p>
            <a:pPr algn="just">
              <a:defRPr/>
            </a:pPr>
            <a:endParaRPr lang="fr-FR" sz="2000" b="1" dirty="0">
              <a:latin typeface="Perpetua" pitchFamily="18" charset="0"/>
              <a:cs typeface="Times New Roman" pitchFamily="18" charset="0"/>
            </a:endParaRPr>
          </a:p>
        </p:txBody>
      </p:sp>
      <p:pic>
        <p:nvPicPr>
          <p:cNvPr id="6" name="Picture 12" descr="crowded_teeth_3"/>
          <p:cNvPicPr>
            <a:picLocks noChangeAspect="1" noChangeArrowheads="1"/>
          </p:cNvPicPr>
          <p:nvPr/>
        </p:nvPicPr>
        <p:blipFill>
          <a:blip r:embed="rId2" cstate="print"/>
          <a:srcRect/>
          <a:stretch>
            <a:fillRect/>
          </a:stretch>
        </p:blipFill>
        <p:spPr bwMode="auto">
          <a:xfrm>
            <a:off x="5004048" y="3356992"/>
            <a:ext cx="3672408" cy="3147779"/>
          </a:xfrm>
          <a:prstGeom prst="rect">
            <a:avLst/>
          </a:prstGeom>
          <a:noFill/>
          <a:ln w="57150" cmpd="thinThick">
            <a:solidFill>
              <a:srgbClr val="808000"/>
            </a:solidFill>
            <a:miter lim="800000"/>
            <a:headEnd/>
            <a:tailEnd/>
          </a:ln>
        </p:spPr>
      </p:pic>
      <p:sp>
        <p:nvSpPr>
          <p:cNvPr id="7" name="Rectangle 6"/>
          <p:cNvSpPr/>
          <p:nvPr/>
        </p:nvSpPr>
        <p:spPr>
          <a:xfrm>
            <a:off x="251520" y="3429000"/>
            <a:ext cx="3643338" cy="400110"/>
          </a:xfrm>
          <a:prstGeom prst="rect">
            <a:avLst/>
          </a:prstGeom>
        </p:spPr>
        <p:txBody>
          <a:bodyPr wrap="square">
            <a:spAutoFit/>
          </a:bodyPr>
          <a:lstStyle/>
          <a:p>
            <a:pPr algn="just">
              <a:defRPr/>
            </a:pPr>
            <a:r>
              <a:rPr lang="fr-FR" sz="2000" b="1" i="1" dirty="0">
                <a:solidFill>
                  <a:schemeClr val="hlink"/>
                </a:solidFill>
                <a:effectLst>
                  <a:outerShdw blurRad="38100" dist="38100" dir="2700000" algn="tl">
                    <a:srgbClr val="FFFFFF"/>
                  </a:outerShdw>
                </a:effectLst>
                <a:latin typeface="Perpetua" pitchFamily="18" charset="0"/>
                <a:cs typeface="Times New Roman" pitchFamily="18" charset="0"/>
              </a:rPr>
              <a:t>u</a:t>
            </a:r>
            <a:endParaRPr lang="fr-FR" sz="2000" dirty="0">
              <a:latin typeface="Perpetua" pitchFamily="18" charset="0"/>
              <a:cs typeface="Times New Roman" pitchFamily="18" charset="0"/>
            </a:endParaRPr>
          </a:p>
        </p:txBody>
      </p:sp>
      <p:pic>
        <p:nvPicPr>
          <p:cNvPr id="8" name="Picture 14" descr="luecken"/>
          <p:cNvPicPr>
            <a:picLocks noChangeAspect="1" noChangeArrowheads="1"/>
          </p:cNvPicPr>
          <p:nvPr/>
        </p:nvPicPr>
        <p:blipFill>
          <a:blip r:embed="rId3" cstate="print"/>
          <a:srcRect/>
          <a:stretch>
            <a:fillRect/>
          </a:stretch>
        </p:blipFill>
        <p:spPr bwMode="auto">
          <a:xfrm>
            <a:off x="4860032" y="3356992"/>
            <a:ext cx="3888432" cy="3328083"/>
          </a:xfrm>
          <a:prstGeom prst="rect">
            <a:avLst/>
          </a:prstGeom>
          <a:noFill/>
          <a:ln w="57150" cmpd="thinThick">
            <a:noFill/>
            <a:miter lim="800000"/>
            <a:headEnd/>
            <a:tailEnd/>
          </a:ln>
        </p:spPr>
      </p:pic>
      <p:sp>
        <p:nvSpPr>
          <p:cNvPr id="9" name="Rectangle 8"/>
          <p:cNvSpPr/>
          <p:nvPr/>
        </p:nvSpPr>
        <p:spPr>
          <a:xfrm>
            <a:off x="0" y="0"/>
            <a:ext cx="9144000" cy="1569660"/>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7</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6"/>
                                        </p:tgtEl>
                                        <p:attrNameLst>
                                          <p:attrName>ppt_x</p:attrName>
                                        </p:attrNameLst>
                                      </p:cBhvr>
                                      <p:tavLst>
                                        <p:tav tm="0">
                                          <p:val>
                                            <p:strVal val="ppt_x"/>
                                          </p:val>
                                        </p:tav>
                                        <p:tav tm="100000">
                                          <p:val>
                                            <p:strVal val="ppt_x"/>
                                          </p:val>
                                        </p:tav>
                                      </p:tavLst>
                                    </p:anim>
                                    <p:anim calcmode="lin" valueType="num">
                                      <p:cBhvr additive="base">
                                        <p:cTn id="19" dur="500"/>
                                        <p:tgtEl>
                                          <p:spTgt spid="6"/>
                                        </p:tgtEl>
                                        <p:attrNameLst>
                                          <p:attrName>ppt_y</p:attrName>
                                        </p:attrNameLst>
                                      </p:cBhvr>
                                      <p:tavLst>
                                        <p:tav tm="0">
                                          <p:val>
                                            <p:strVal val="ppt_y"/>
                                          </p:val>
                                        </p:tav>
                                        <p:tav tm="100000">
                                          <p:val>
                                            <p:strVal val="1+ppt_h/2"/>
                                          </p:val>
                                        </p:tav>
                                      </p:tavLst>
                                    </p:anim>
                                    <p:set>
                                      <p:cBhvr>
                                        <p:cTn id="20" dur="1" fill="hold">
                                          <p:stCondLst>
                                            <p:cond delay="499"/>
                                          </p:stCondLst>
                                        </p:cTn>
                                        <p:tgtEl>
                                          <p:spTgt spid="6"/>
                                        </p:tgtEl>
                                        <p:attrNameLst>
                                          <p:attrName>style.visibility</p:attrName>
                                        </p:attrNameLst>
                                      </p:cBhvr>
                                      <p:to>
                                        <p:strVal val="hidden"/>
                                      </p:to>
                                    </p:set>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4414" y="500042"/>
            <a:ext cx="2884892" cy="461665"/>
          </a:xfrm>
          <a:prstGeom prst="rect">
            <a:avLst/>
          </a:prstGeom>
        </p:spPr>
        <p:txBody>
          <a:bodyPr wrap="none">
            <a:spAutoFit/>
          </a:bodyPr>
          <a:lstStyle/>
          <a:p>
            <a:pPr lvl="0" fontAlgn="base">
              <a:spcBef>
                <a:spcPct val="0"/>
              </a:spcBef>
              <a:spcAft>
                <a:spcPct val="0"/>
              </a:spcAft>
              <a:buFontTx/>
              <a:buChar char="•"/>
              <a:tabLst>
                <a:tab pos="228600" algn="l"/>
              </a:tabLst>
            </a:pPr>
            <a:r>
              <a:rPr lang="fr-FR" sz="2400" b="1" i="1" dirty="0">
                <a:solidFill>
                  <a:schemeClr val="accent1"/>
                </a:solidFill>
                <a:ea typeface="Times New Roman" pitchFamily="18" charset="0"/>
                <a:cs typeface="Arial" pitchFamily="34" charset="0"/>
              </a:rPr>
              <a:t>Signes radiologiques :</a:t>
            </a:r>
            <a:endParaRPr lang="fr-FR" sz="2400" i="1" dirty="0">
              <a:solidFill>
                <a:schemeClr val="accent1"/>
              </a:solidFill>
              <a:cs typeface="Arial" pitchFamily="34" charset="0"/>
            </a:endParaRPr>
          </a:p>
        </p:txBody>
      </p:sp>
      <p:sp>
        <p:nvSpPr>
          <p:cNvPr id="3" name="Rectangle 2"/>
          <p:cNvSpPr/>
          <p:nvPr/>
        </p:nvSpPr>
        <p:spPr>
          <a:xfrm>
            <a:off x="2786050" y="1071546"/>
            <a:ext cx="5286412" cy="369332"/>
          </a:xfrm>
          <a:prstGeom prst="rect">
            <a:avLst/>
          </a:prstGeom>
        </p:spPr>
        <p:txBody>
          <a:bodyPr wrap="square">
            <a:spAutoFit/>
          </a:bodyPr>
          <a:lstStyle/>
          <a:p>
            <a:pPr lvl="0" eaLnBrk="0" fontAlgn="base" hangingPunct="0">
              <a:spcBef>
                <a:spcPct val="0"/>
              </a:spcBef>
              <a:spcAft>
                <a:spcPct val="0"/>
              </a:spcAft>
              <a:tabLst>
                <a:tab pos="228600" algn="l"/>
              </a:tabLst>
            </a:pPr>
            <a:r>
              <a:rPr lang="fr-FR" b="1" i="1" dirty="0">
                <a:solidFill>
                  <a:schemeClr val="accent1">
                    <a:lumMod val="60000"/>
                    <a:lumOff val="40000"/>
                  </a:schemeClr>
                </a:solidFill>
                <a:ea typeface="Times New Roman" pitchFamily="18" charset="0"/>
                <a:cs typeface="Arial" pitchFamily="34" charset="0"/>
              </a:rPr>
              <a:t>Manifestations latérales :</a:t>
            </a:r>
          </a:p>
        </p:txBody>
      </p:sp>
      <p:graphicFrame>
        <p:nvGraphicFramePr>
          <p:cNvPr id="237570" name="Object 2"/>
          <p:cNvGraphicFramePr>
            <a:graphicFrameLocks noChangeAspect="1"/>
          </p:cNvGraphicFramePr>
          <p:nvPr/>
        </p:nvGraphicFramePr>
        <p:xfrm>
          <a:off x="1000100" y="3071810"/>
          <a:ext cx="6715172" cy="3500462"/>
        </p:xfrm>
        <a:graphic>
          <a:graphicData uri="http://schemas.openxmlformats.org/presentationml/2006/ole">
            <mc:AlternateContent xmlns:mc="http://schemas.openxmlformats.org/markup-compatibility/2006">
              <mc:Choice xmlns:v="urn:schemas-microsoft-com:vml" Requires="v">
                <p:oleObj r:id="rId2" imgW="5266143" imgH="2816619" progId="">
                  <p:embed/>
                </p:oleObj>
              </mc:Choice>
              <mc:Fallback>
                <p:oleObj r:id="rId2" imgW="5266143" imgH="2816619" progId="">
                  <p:embed/>
                  <p:pic>
                    <p:nvPicPr>
                      <p:cNvPr id="0"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3071810"/>
                        <a:ext cx="6715172" cy="350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4" cstate="print"/>
          <a:srcRect/>
          <a:stretch>
            <a:fillRect/>
          </a:stretch>
        </p:blipFill>
        <p:spPr bwMode="auto">
          <a:xfrm>
            <a:off x="1357290" y="3214686"/>
            <a:ext cx="5500726" cy="3357586"/>
          </a:xfrm>
          <a:prstGeom prst="rect">
            <a:avLst/>
          </a:prstGeom>
          <a:noFill/>
        </p:spPr>
      </p:pic>
      <p:pic>
        <p:nvPicPr>
          <p:cNvPr id="6" name="Picture 1"/>
          <p:cNvPicPr>
            <a:picLocks noChangeAspect="1" noChangeArrowheads="1"/>
          </p:cNvPicPr>
          <p:nvPr/>
        </p:nvPicPr>
        <p:blipFill>
          <a:blip r:embed="rId5" cstate="print"/>
          <a:srcRect/>
          <a:stretch>
            <a:fillRect/>
          </a:stretch>
        </p:blipFill>
        <p:spPr bwMode="auto">
          <a:xfrm>
            <a:off x="2143108" y="3786190"/>
            <a:ext cx="4214842" cy="2786082"/>
          </a:xfrm>
          <a:prstGeom prst="rect">
            <a:avLst/>
          </a:prstGeom>
          <a:noFill/>
        </p:spPr>
      </p:pic>
      <p:sp>
        <p:nvSpPr>
          <p:cNvPr id="7" name="Rectangle 6"/>
          <p:cNvSpPr/>
          <p:nvPr/>
        </p:nvSpPr>
        <p:spPr>
          <a:xfrm>
            <a:off x="785786" y="1857364"/>
            <a:ext cx="3277949" cy="400110"/>
          </a:xfrm>
          <a:prstGeom prst="rect">
            <a:avLst/>
          </a:prstGeom>
        </p:spPr>
        <p:txBody>
          <a:bodyPr wrap="none">
            <a:spAutoFit/>
          </a:bodyPr>
          <a:lstStyle/>
          <a:p>
            <a:r>
              <a:rPr lang="fr-FR" sz="2000" dirty="0">
                <a:ea typeface="Times New Roman" pitchFamily="18" charset="0"/>
                <a:cs typeface="Arial" pitchFamily="34" charset="0"/>
              </a:rPr>
              <a:t>Prémolaires enclavées ou incluses</a:t>
            </a:r>
            <a:endParaRPr lang="fr-FR" sz="2000" dirty="0"/>
          </a:p>
        </p:txBody>
      </p:sp>
      <p:sp>
        <p:nvSpPr>
          <p:cNvPr id="8" name="Rectangle 7"/>
          <p:cNvSpPr/>
          <p:nvPr/>
        </p:nvSpPr>
        <p:spPr>
          <a:xfrm>
            <a:off x="857224" y="2357430"/>
            <a:ext cx="8001056" cy="400110"/>
          </a:xfrm>
          <a:prstGeom prst="rect">
            <a:avLst/>
          </a:prstGeom>
        </p:spPr>
        <p:txBody>
          <a:bodyPr wrap="square">
            <a:spAutoFit/>
          </a:bodyPr>
          <a:lstStyle/>
          <a:p>
            <a:r>
              <a:rPr lang="fr-FR" sz="2000" dirty="0" err="1">
                <a:ea typeface="Times New Roman" pitchFamily="18" charset="0"/>
                <a:cs typeface="Arial" pitchFamily="34" charset="0"/>
              </a:rPr>
              <a:t>Disto</a:t>
            </a:r>
            <a:r>
              <a:rPr lang="fr-FR" sz="2000" dirty="0">
                <a:ea typeface="Times New Roman" pitchFamily="18" charset="0"/>
                <a:cs typeface="Arial" pitchFamily="34" charset="0"/>
              </a:rPr>
              <a:t> ou </a:t>
            </a:r>
            <a:r>
              <a:rPr lang="fr-FR" sz="2000" dirty="0" err="1">
                <a:ea typeface="Times New Roman" pitchFamily="18" charset="0"/>
                <a:cs typeface="Arial" pitchFamily="34" charset="0"/>
              </a:rPr>
              <a:t>mésioversion</a:t>
            </a:r>
            <a:r>
              <a:rPr lang="fr-FR" sz="2000" dirty="0">
                <a:ea typeface="Times New Roman" pitchFamily="18" charset="0"/>
                <a:cs typeface="Arial" pitchFamily="34" charset="0"/>
              </a:rPr>
              <a:t> des germes des deuxièmes prémolaires inférieures</a:t>
            </a:r>
            <a:endParaRPr lang="fr-FR" sz="2000" dirty="0"/>
          </a:p>
        </p:txBody>
      </p:sp>
      <p:pic>
        <p:nvPicPr>
          <p:cNvPr id="9" name="Picture 1" descr="BD21295_"/>
          <p:cNvPicPr>
            <a:picLocks noChangeAspect="1" noChangeArrowheads="1"/>
          </p:cNvPicPr>
          <p:nvPr/>
        </p:nvPicPr>
        <p:blipFill>
          <a:blip r:embed="rId6" cstate="print"/>
          <a:srcRect/>
          <a:stretch>
            <a:fillRect/>
          </a:stretch>
        </p:blipFill>
        <p:spPr bwMode="auto">
          <a:xfrm>
            <a:off x="357158" y="1857364"/>
            <a:ext cx="428596" cy="371450"/>
          </a:xfrm>
          <a:prstGeom prst="rect">
            <a:avLst/>
          </a:prstGeom>
          <a:noFill/>
          <a:ln w="9525">
            <a:noFill/>
            <a:miter lim="800000"/>
            <a:headEnd/>
            <a:tailEnd/>
          </a:ln>
        </p:spPr>
      </p:pic>
      <p:sp>
        <p:nvSpPr>
          <p:cNvPr id="10" name="Ellipse 9"/>
          <p:cNvSpPr/>
          <p:nvPr/>
        </p:nvSpPr>
        <p:spPr>
          <a:xfrm>
            <a:off x="3000364" y="5572140"/>
            <a:ext cx="914400" cy="914400"/>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 descr="BD21295_"/>
          <p:cNvPicPr>
            <a:picLocks noChangeAspect="1" noChangeArrowheads="1"/>
          </p:cNvPicPr>
          <p:nvPr/>
        </p:nvPicPr>
        <p:blipFill>
          <a:blip r:embed="rId6" cstate="print"/>
          <a:srcRect/>
          <a:stretch>
            <a:fillRect/>
          </a:stretch>
        </p:blipFill>
        <p:spPr bwMode="auto">
          <a:xfrm>
            <a:off x="357158" y="2357430"/>
            <a:ext cx="428596" cy="371450"/>
          </a:xfrm>
          <a:prstGeom prst="rect">
            <a:avLst/>
          </a:prstGeom>
          <a:noFill/>
          <a:ln w="9525">
            <a:noFill/>
            <a:miter lim="800000"/>
            <a:headEnd/>
            <a:tailEnd/>
          </a:ln>
        </p:spPr>
      </p:pic>
      <p:sp>
        <p:nvSpPr>
          <p:cNvPr id="12" name="Ellipse 11"/>
          <p:cNvSpPr/>
          <p:nvPr/>
        </p:nvSpPr>
        <p:spPr>
          <a:xfrm rot="20336075">
            <a:off x="3179929" y="4063747"/>
            <a:ext cx="1271590" cy="1886962"/>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928662" y="3000372"/>
            <a:ext cx="7929618" cy="707886"/>
          </a:xfrm>
          <a:prstGeom prst="rect">
            <a:avLst/>
          </a:prstGeom>
        </p:spPr>
        <p:txBody>
          <a:bodyPr wrap="square">
            <a:spAutoFit/>
          </a:bodyPr>
          <a:lstStyle/>
          <a:p>
            <a:pPr lvl="0" eaLnBrk="0" fontAlgn="base" hangingPunct="0">
              <a:spcBef>
                <a:spcPct val="0"/>
              </a:spcBef>
              <a:spcAft>
                <a:spcPct val="0"/>
              </a:spcAft>
            </a:pPr>
            <a:r>
              <a:rPr lang="fr-FR" sz="2000" dirty="0">
                <a:ea typeface="Times New Roman" pitchFamily="18" charset="0"/>
                <a:cs typeface="Arial" pitchFamily="34" charset="0"/>
              </a:rPr>
              <a:t>Une superposition du germe de la deuxième prémolaire sur la racine </a:t>
            </a:r>
            <a:r>
              <a:rPr lang="fr-FR" sz="2000" dirty="0" err="1">
                <a:ea typeface="Times New Roman" pitchFamily="18" charset="0"/>
                <a:cs typeface="Arial" pitchFamily="34" charset="0"/>
              </a:rPr>
              <a:t>mésiale</a:t>
            </a:r>
            <a:r>
              <a:rPr lang="fr-FR" sz="2000" dirty="0">
                <a:ea typeface="Times New Roman" pitchFamily="18" charset="0"/>
                <a:cs typeface="Arial" pitchFamily="34" charset="0"/>
              </a:rPr>
              <a:t> de la dent de 6 ans</a:t>
            </a:r>
            <a:r>
              <a:rPr lang="fr-FR" dirty="0">
                <a:ea typeface="Times New Roman" pitchFamily="18" charset="0"/>
                <a:cs typeface="Arial" pitchFamily="34" charset="0"/>
              </a:rPr>
              <a:t>. </a:t>
            </a:r>
            <a:endParaRPr lang="fr-FR" dirty="0">
              <a:cs typeface="Arial" pitchFamily="34" charset="0"/>
            </a:endParaRPr>
          </a:p>
        </p:txBody>
      </p:sp>
      <p:pic>
        <p:nvPicPr>
          <p:cNvPr id="14" name="Picture 1" descr="BD21295_"/>
          <p:cNvPicPr>
            <a:picLocks noChangeAspect="1" noChangeArrowheads="1"/>
          </p:cNvPicPr>
          <p:nvPr/>
        </p:nvPicPr>
        <p:blipFill>
          <a:blip r:embed="rId6" cstate="print"/>
          <a:srcRect/>
          <a:stretch>
            <a:fillRect/>
          </a:stretch>
        </p:blipFill>
        <p:spPr bwMode="auto">
          <a:xfrm>
            <a:off x="357158" y="3000372"/>
            <a:ext cx="428596" cy="371450"/>
          </a:xfrm>
          <a:prstGeom prst="rect">
            <a:avLst/>
          </a:prstGeom>
          <a:noFill/>
          <a:ln w="9525">
            <a:noFill/>
            <a:miter lim="800000"/>
            <a:headEnd/>
            <a:tailEnd/>
          </a:ln>
        </p:spPr>
      </p:pic>
      <p:sp>
        <p:nvSpPr>
          <p:cNvPr id="15" name="Ellipse 14"/>
          <p:cNvSpPr/>
          <p:nvPr/>
        </p:nvSpPr>
        <p:spPr>
          <a:xfrm rot="20044351">
            <a:off x="4113693" y="5102212"/>
            <a:ext cx="1271590" cy="1661292"/>
          </a:xfrm>
          <a:prstGeom prst="ellipse">
            <a:avLst/>
          </a:prstGeom>
          <a:no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57224" y="3714752"/>
            <a:ext cx="7715304" cy="1015663"/>
          </a:xfrm>
          <a:prstGeom prst="rect">
            <a:avLst/>
          </a:prstGeom>
        </p:spPr>
        <p:txBody>
          <a:bodyPr wrap="square">
            <a:spAutoFit/>
          </a:bodyPr>
          <a:lstStyle/>
          <a:p>
            <a:r>
              <a:rPr lang="fr-FR" sz="2000" dirty="0">
                <a:ea typeface="Times New Roman" pitchFamily="18" charset="0"/>
                <a:cs typeface="Arial" pitchFamily="34" charset="0"/>
              </a:rPr>
              <a:t> Une superposition partielle des germes des deux prémolaires, due a l’emplacement différent de chacune : vestibulaire pour l’une, linguale pour l’autre.</a:t>
            </a:r>
            <a:endParaRPr lang="fr-FR" sz="2000" dirty="0"/>
          </a:p>
        </p:txBody>
      </p:sp>
      <p:pic>
        <p:nvPicPr>
          <p:cNvPr id="17" name="Picture 1" descr="BD21295_"/>
          <p:cNvPicPr>
            <a:picLocks noChangeAspect="1" noChangeArrowheads="1"/>
          </p:cNvPicPr>
          <p:nvPr/>
        </p:nvPicPr>
        <p:blipFill>
          <a:blip r:embed="rId6" cstate="print"/>
          <a:srcRect/>
          <a:stretch>
            <a:fillRect/>
          </a:stretch>
        </p:blipFill>
        <p:spPr bwMode="auto">
          <a:xfrm>
            <a:off x="357158" y="3786190"/>
            <a:ext cx="428596" cy="371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3"/>
                                        </p:tgtEl>
                                        <p:attrNameLst>
                                          <p:attrName>style.fontSize</p:attrName>
                                        </p:attrNameLst>
                                      </p:cBhvr>
                                    </p:anim>
                                  </p:childTnLst>
                                </p:cTn>
                              </p:par>
                            </p:childTnLst>
                          </p:cTn>
                        </p:par>
                        <p:par>
                          <p:cTn id="7" fill="hold">
                            <p:stCondLst>
                              <p:cond delay="2000"/>
                            </p:stCondLst>
                            <p:childTnLst>
                              <p:par>
                                <p:cTn id="8" presetID="55"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strVal val="#ppt_w*0.70"/>
                                          </p:val>
                                        </p:tav>
                                        <p:tav tm="100000">
                                          <p:val>
                                            <p:strVal val="#ppt_w"/>
                                          </p:val>
                                        </p:tav>
                                      </p:tavLst>
                                    </p:anim>
                                    <p:anim calcmode="lin" valueType="num">
                                      <p:cBhvr>
                                        <p:cTn id="11" dur="1000" fill="hold"/>
                                        <p:tgtEl>
                                          <p:spTgt spid="9"/>
                                        </p:tgtEl>
                                        <p:attrNameLst>
                                          <p:attrName>ppt_h</p:attrName>
                                        </p:attrNameLst>
                                      </p:cBhvr>
                                      <p:tavLst>
                                        <p:tav tm="0">
                                          <p:val>
                                            <p:strVal val="#ppt_h"/>
                                          </p:val>
                                        </p:tav>
                                        <p:tav tm="100000">
                                          <p:val>
                                            <p:strVal val="#ppt_h"/>
                                          </p:val>
                                        </p:tav>
                                      </p:tavLst>
                                    </p:anim>
                                    <p:animEffect transition="in" filter="fade">
                                      <p:cBhvr>
                                        <p:cTn id="12" dur="1000"/>
                                        <p:tgtEl>
                                          <p:spTgt spid="9"/>
                                        </p:tgtEl>
                                      </p:cBhvr>
                                    </p:animEffect>
                                  </p:childTnLst>
                                </p:cTn>
                              </p:par>
                            </p:childTnLst>
                          </p:cTn>
                        </p:par>
                        <p:par>
                          <p:cTn id="13" fill="hold">
                            <p:stCondLst>
                              <p:cond delay="3000"/>
                            </p:stCondLst>
                            <p:childTnLst>
                              <p:par>
                                <p:cTn id="14" presetID="5" presetClass="entr" presetSubtype="1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par>
                                <p:cTn id="17" presetID="55" presetClass="entr" presetSubtype="0" fill="hold" nodeType="withEffect">
                                  <p:stCondLst>
                                    <p:cond delay="0"/>
                                  </p:stCondLst>
                                  <p:childTnLst>
                                    <p:set>
                                      <p:cBhvr>
                                        <p:cTn id="18" dur="1" fill="hold">
                                          <p:stCondLst>
                                            <p:cond delay="0"/>
                                          </p:stCondLst>
                                        </p:cTn>
                                        <p:tgtEl>
                                          <p:spTgt spid="237570"/>
                                        </p:tgtEl>
                                        <p:attrNameLst>
                                          <p:attrName>style.visibility</p:attrName>
                                        </p:attrNameLst>
                                      </p:cBhvr>
                                      <p:to>
                                        <p:strVal val="visible"/>
                                      </p:to>
                                    </p:set>
                                    <p:anim calcmode="lin" valueType="num">
                                      <p:cBhvr>
                                        <p:cTn id="19" dur="1000" fill="hold"/>
                                        <p:tgtEl>
                                          <p:spTgt spid="237570"/>
                                        </p:tgtEl>
                                        <p:attrNameLst>
                                          <p:attrName>ppt_w</p:attrName>
                                        </p:attrNameLst>
                                      </p:cBhvr>
                                      <p:tavLst>
                                        <p:tav tm="0">
                                          <p:val>
                                            <p:strVal val="#ppt_w*0.70"/>
                                          </p:val>
                                        </p:tav>
                                        <p:tav tm="100000">
                                          <p:val>
                                            <p:strVal val="#ppt_w"/>
                                          </p:val>
                                        </p:tav>
                                      </p:tavLst>
                                    </p:anim>
                                    <p:anim calcmode="lin" valueType="num">
                                      <p:cBhvr>
                                        <p:cTn id="20" dur="1000" fill="hold"/>
                                        <p:tgtEl>
                                          <p:spTgt spid="237570"/>
                                        </p:tgtEl>
                                        <p:attrNameLst>
                                          <p:attrName>ppt_h</p:attrName>
                                        </p:attrNameLst>
                                      </p:cBhvr>
                                      <p:tavLst>
                                        <p:tav tm="0">
                                          <p:val>
                                            <p:strVal val="#ppt_h"/>
                                          </p:val>
                                        </p:tav>
                                        <p:tav tm="100000">
                                          <p:val>
                                            <p:strVal val="#ppt_h"/>
                                          </p:val>
                                        </p:tav>
                                      </p:tavLst>
                                    </p:anim>
                                    <p:animEffect transition="in" filter="fade">
                                      <p:cBhvr>
                                        <p:cTn id="21" dur="1000"/>
                                        <p:tgtEl>
                                          <p:spTgt spid="237570"/>
                                        </p:tgtEl>
                                      </p:cBhvr>
                                    </p:animEffect>
                                  </p:childTnLst>
                                </p:cTn>
                              </p:par>
                            </p:childTnLst>
                          </p:cTn>
                        </p:par>
                        <p:par>
                          <p:cTn id="22" fill="hold">
                            <p:stCondLst>
                              <p:cond delay="4000"/>
                            </p:stCondLst>
                            <p:childTnLst>
                              <p:par>
                                <p:cTn id="23" presetID="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xit" presetSubtype="4" fill="hold" nodeType="clickEffect">
                                  <p:stCondLst>
                                    <p:cond delay="0"/>
                                  </p:stCondLst>
                                  <p:childTnLst>
                                    <p:anim calcmode="lin" valueType="num">
                                      <p:cBhvr additive="base">
                                        <p:cTn id="30" dur="1000"/>
                                        <p:tgtEl>
                                          <p:spTgt spid="237570"/>
                                        </p:tgtEl>
                                        <p:attrNameLst>
                                          <p:attrName>ppt_x</p:attrName>
                                        </p:attrNameLst>
                                      </p:cBhvr>
                                      <p:tavLst>
                                        <p:tav tm="0">
                                          <p:val>
                                            <p:strVal val="ppt_x"/>
                                          </p:val>
                                        </p:tav>
                                        <p:tav tm="100000">
                                          <p:val>
                                            <p:strVal val="ppt_x"/>
                                          </p:val>
                                        </p:tav>
                                      </p:tavLst>
                                    </p:anim>
                                    <p:anim calcmode="lin" valueType="num">
                                      <p:cBhvr additive="base">
                                        <p:cTn id="31" dur="1000"/>
                                        <p:tgtEl>
                                          <p:spTgt spid="237570"/>
                                        </p:tgtEl>
                                        <p:attrNameLst>
                                          <p:attrName>ppt_y</p:attrName>
                                        </p:attrNameLst>
                                      </p:cBhvr>
                                      <p:tavLst>
                                        <p:tav tm="0">
                                          <p:val>
                                            <p:strVal val="ppt_y"/>
                                          </p:val>
                                        </p:tav>
                                        <p:tav tm="100000">
                                          <p:val>
                                            <p:strVal val="1+ppt_h/2"/>
                                          </p:val>
                                        </p:tav>
                                      </p:tavLst>
                                    </p:anim>
                                    <p:set>
                                      <p:cBhvr>
                                        <p:cTn id="32" dur="1" fill="hold">
                                          <p:stCondLst>
                                            <p:cond delay="999"/>
                                          </p:stCondLst>
                                        </p:cTn>
                                        <p:tgtEl>
                                          <p:spTgt spid="237570"/>
                                        </p:tgtEl>
                                        <p:attrNameLst>
                                          <p:attrName>style.visibility</p:attrName>
                                        </p:attrNameLst>
                                      </p:cBhvr>
                                      <p:to>
                                        <p:strVal val="hidden"/>
                                      </p:to>
                                    </p:set>
                                  </p:childTnLst>
                                </p:cTn>
                              </p:par>
                              <p:par>
                                <p:cTn id="33" presetID="7" presetClass="exit" presetSubtype="4" fill="hold" grpId="1" nodeType="withEffect">
                                  <p:stCondLst>
                                    <p:cond delay="0"/>
                                  </p:stCondLst>
                                  <p:childTnLst>
                                    <p:anim calcmode="lin" valueType="num">
                                      <p:cBhvr additive="base">
                                        <p:cTn id="34" dur="1000"/>
                                        <p:tgtEl>
                                          <p:spTgt spid="10"/>
                                        </p:tgtEl>
                                        <p:attrNameLst>
                                          <p:attrName>ppt_x</p:attrName>
                                        </p:attrNameLst>
                                      </p:cBhvr>
                                      <p:tavLst>
                                        <p:tav tm="0">
                                          <p:val>
                                            <p:strVal val="ppt_x"/>
                                          </p:val>
                                        </p:tav>
                                        <p:tav tm="100000">
                                          <p:val>
                                            <p:strVal val="ppt_x"/>
                                          </p:val>
                                        </p:tav>
                                      </p:tavLst>
                                    </p:anim>
                                    <p:anim calcmode="lin" valueType="num">
                                      <p:cBhvr additive="base">
                                        <p:cTn id="35" dur="1000"/>
                                        <p:tgtEl>
                                          <p:spTgt spid="10"/>
                                        </p:tgtEl>
                                        <p:attrNameLst>
                                          <p:attrName>ppt_y</p:attrName>
                                        </p:attrNameLst>
                                      </p:cBhvr>
                                      <p:tavLst>
                                        <p:tav tm="0">
                                          <p:val>
                                            <p:strVal val="ppt_y"/>
                                          </p:val>
                                        </p:tav>
                                        <p:tav tm="100000">
                                          <p:val>
                                            <p:strVal val="1+ppt_h/2"/>
                                          </p:val>
                                        </p:tav>
                                      </p:tavLst>
                                    </p:anim>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1000"/>
                            </p:stCondLst>
                            <p:childTnLst>
                              <p:par>
                                <p:cTn id="38" presetID="55"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1000" fill="hold"/>
                                        <p:tgtEl>
                                          <p:spTgt spid="11"/>
                                        </p:tgtEl>
                                        <p:attrNameLst>
                                          <p:attrName>ppt_w</p:attrName>
                                        </p:attrNameLst>
                                      </p:cBhvr>
                                      <p:tavLst>
                                        <p:tav tm="0">
                                          <p:val>
                                            <p:strVal val="#ppt_w*0.70"/>
                                          </p:val>
                                        </p:tav>
                                        <p:tav tm="100000">
                                          <p:val>
                                            <p:strVal val="#ppt_w"/>
                                          </p:val>
                                        </p:tav>
                                      </p:tavLst>
                                    </p:anim>
                                    <p:anim calcmode="lin" valueType="num">
                                      <p:cBhvr>
                                        <p:cTn id="41" dur="1000" fill="hold"/>
                                        <p:tgtEl>
                                          <p:spTgt spid="11"/>
                                        </p:tgtEl>
                                        <p:attrNameLst>
                                          <p:attrName>ppt_h</p:attrName>
                                        </p:attrNameLst>
                                      </p:cBhvr>
                                      <p:tavLst>
                                        <p:tav tm="0">
                                          <p:val>
                                            <p:strVal val="#ppt_h"/>
                                          </p:val>
                                        </p:tav>
                                        <p:tav tm="100000">
                                          <p:val>
                                            <p:strVal val="#ppt_h"/>
                                          </p:val>
                                        </p:tav>
                                      </p:tavLst>
                                    </p:anim>
                                    <p:animEffect transition="in" filter="fade">
                                      <p:cBhvr>
                                        <p:cTn id="42" dur="1000"/>
                                        <p:tgtEl>
                                          <p:spTgt spid="11"/>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1000" fill="hold"/>
                                        <p:tgtEl>
                                          <p:spTgt spid="8"/>
                                        </p:tgtEl>
                                        <p:attrNameLst>
                                          <p:attrName>ppt_w</p:attrName>
                                        </p:attrNameLst>
                                      </p:cBhvr>
                                      <p:tavLst>
                                        <p:tav tm="0">
                                          <p:val>
                                            <p:strVal val="#ppt_w*0.70"/>
                                          </p:val>
                                        </p:tav>
                                        <p:tav tm="100000">
                                          <p:val>
                                            <p:strVal val="#ppt_w"/>
                                          </p:val>
                                        </p:tav>
                                      </p:tavLst>
                                    </p:anim>
                                    <p:anim calcmode="lin" valueType="num">
                                      <p:cBhvr>
                                        <p:cTn id="46" dur="1000" fill="hold"/>
                                        <p:tgtEl>
                                          <p:spTgt spid="8"/>
                                        </p:tgtEl>
                                        <p:attrNameLst>
                                          <p:attrName>ppt_h</p:attrName>
                                        </p:attrNameLst>
                                      </p:cBhvr>
                                      <p:tavLst>
                                        <p:tav tm="0">
                                          <p:val>
                                            <p:strVal val="#ppt_h"/>
                                          </p:val>
                                        </p:tav>
                                        <p:tav tm="100000">
                                          <p:val>
                                            <p:strVal val="#ppt_h"/>
                                          </p:val>
                                        </p:tav>
                                      </p:tavLst>
                                    </p:anim>
                                    <p:animEffect transition="in" filter="fade">
                                      <p:cBhvr>
                                        <p:cTn id="47" dur="1000"/>
                                        <p:tgtEl>
                                          <p:spTgt spid="8"/>
                                        </p:tgtEl>
                                      </p:cBhvr>
                                    </p:animEffect>
                                  </p:childTnLst>
                                </p:cTn>
                              </p:par>
                              <p:par>
                                <p:cTn id="48" presetID="55"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p:cTn id="50" dur="1000" fill="hold"/>
                                        <p:tgtEl>
                                          <p:spTgt spid="5"/>
                                        </p:tgtEl>
                                        <p:attrNameLst>
                                          <p:attrName>ppt_w</p:attrName>
                                        </p:attrNameLst>
                                      </p:cBhvr>
                                      <p:tavLst>
                                        <p:tav tm="0">
                                          <p:val>
                                            <p:strVal val="#ppt_w*0.70"/>
                                          </p:val>
                                        </p:tav>
                                        <p:tav tm="100000">
                                          <p:val>
                                            <p:strVal val="#ppt_w"/>
                                          </p:val>
                                        </p:tav>
                                      </p:tavLst>
                                    </p:anim>
                                    <p:anim calcmode="lin" valueType="num">
                                      <p:cBhvr>
                                        <p:cTn id="51" dur="1000" fill="hold"/>
                                        <p:tgtEl>
                                          <p:spTgt spid="5"/>
                                        </p:tgtEl>
                                        <p:attrNameLst>
                                          <p:attrName>ppt_h</p:attrName>
                                        </p:attrNameLst>
                                      </p:cBhvr>
                                      <p:tavLst>
                                        <p:tav tm="0">
                                          <p:val>
                                            <p:strVal val="#ppt_h"/>
                                          </p:val>
                                        </p:tav>
                                        <p:tav tm="100000">
                                          <p:val>
                                            <p:strVal val="#ppt_h"/>
                                          </p:val>
                                        </p:tav>
                                      </p:tavLst>
                                    </p:anim>
                                    <p:animEffect transition="in" filter="fade">
                                      <p:cBhvr>
                                        <p:cTn id="52" dur="1000"/>
                                        <p:tgtEl>
                                          <p:spTgt spid="5"/>
                                        </p:tgtEl>
                                      </p:cBhvr>
                                    </p:animEffect>
                                  </p:childTnLst>
                                </p:cTn>
                              </p:par>
                            </p:childTnLst>
                          </p:cTn>
                        </p:par>
                        <p:par>
                          <p:cTn id="53" fill="hold">
                            <p:stCondLst>
                              <p:cond delay="2000"/>
                            </p:stCondLst>
                            <p:childTnLst>
                              <p:par>
                                <p:cTn id="54" presetID="5" presetClass="entr" presetSubtype="1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checkerboard(across)">
                                      <p:cBhvr>
                                        <p:cTn id="56" dur="20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xit" presetSubtype="4" fill="hold" nodeType="clickEffect">
                                  <p:stCondLst>
                                    <p:cond delay="0"/>
                                  </p:stCondLst>
                                  <p:childTnLst>
                                    <p:anim calcmode="lin" valueType="num">
                                      <p:cBhvr additive="base">
                                        <p:cTn id="60" dur="1000"/>
                                        <p:tgtEl>
                                          <p:spTgt spid="5"/>
                                        </p:tgtEl>
                                        <p:attrNameLst>
                                          <p:attrName>ppt_x</p:attrName>
                                        </p:attrNameLst>
                                      </p:cBhvr>
                                      <p:tavLst>
                                        <p:tav tm="0">
                                          <p:val>
                                            <p:strVal val="ppt_x"/>
                                          </p:val>
                                        </p:tav>
                                        <p:tav tm="100000">
                                          <p:val>
                                            <p:strVal val="ppt_x"/>
                                          </p:val>
                                        </p:tav>
                                      </p:tavLst>
                                    </p:anim>
                                    <p:anim calcmode="lin" valueType="num">
                                      <p:cBhvr additive="base">
                                        <p:cTn id="61" dur="1000"/>
                                        <p:tgtEl>
                                          <p:spTgt spid="5"/>
                                        </p:tgtEl>
                                        <p:attrNameLst>
                                          <p:attrName>ppt_y</p:attrName>
                                        </p:attrNameLst>
                                      </p:cBhvr>
                                      <p:tavLst>
                                        <p:tav tm="0">
                                          <p:val>
                                            <p:strVal val="ppt_y"/>
                                          </p:val>
                                        </p:tav>
                                        <p:tav tm="100000">
                                          <p:val>
                                            <p:strVal val="1+ppt_h/2"/>
                                          </p:val>
                                        </p:tav>
                                      </p:tavLst>
                                    </p:anim>
                                    <p:set>
                                      <p:cBhvr>
                                        <p:cTn id="62" dur="1" fill="hold">
                                          <p:stCondLst>
                                            <p:cond delay="999"/>
                                          </p:stCondLst>
                                        </p:cTn>
                                        <p:tgtEl>
                                          <p:spTgt spid="5"/>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12"/>
                                        </p:tgtEl>
                                        <p:attrNameLst>
                                          <p:attrName>ppt_x</p:attrName>
                                        </p:attrNameLst>
                                      </p:cBhvr>
                                      <p:tavLst>
                                        <p:tav tm="0">
                                          <p:val>
                                            <p:strVal val="ppt_x"/>
                                          </p:val>
                                        </p:tav>
                                        <p:tav tm="100000">
                                          <p:val>
                                            <p:strVal val="ppt_x"/>
                                          </p:val>
                                        </p:tav>
                                      </p:tavLst>
                                    </p:anim>
                                    <p:anim calcmode="lin" valueType="num">
                                      <p:cBhvr additive="base">
                                        <p:cTn id="65" dur="500"/>
                                        <p:tgtEl>
                                          <p:spTgt spid="12"/>
                                        </p:tgtEl>
                                        <p:attrNameLst>
                                          <p:attrName>ppt_y</p:attrName>
                                        </p:attrNameLst>
                                      </p:cBhvr>
                                      <p:tavLst>
                                        <p:tav tm="0">
                                          <p:val>
                                            <p:strVal val="ppt_y"/>
                                          </p:val>
                                        </p:tav>
                                        <p:tav tm="100000">
                                          <p:val>
                                            <p:strVal val="1+ppt_h/2"/>
                                          </p:val>
                                        </p:tav>
                                      </p:tavLst>
                                    </p:anim>
                                    <p:set>
                                      <p:cBhvr>
                                        <p:cTn id="66" dur="1" fill="hold">
                                          <p:stCondLst>
                                            <p:cond delay="499"/>
                                          </p:stCondLst>
                                        </p:cTn>
                                        <p:tgtEl>
                                          <p:spTgt spid="12"/>
                                        </p:tgtEl>
                                        <p:attrNameLst>
                                          <p:attrName>style.visibility</p:attrName>
                                        </p:attrNameLst>
                                      </p:cBhvr>
                                      <p:to>
                                        <p:strVal val="hidden"/>
                                      </p:to>
                                    </p:set>
                                  </p:childTnLst>
                                </p:cTn>
                              </p:par>
                            </p:childTnLst>
                          </p:cTn>
                        </p:par>
                        <p:par>
                          <p:cTn id="67" fill="hold">
                            <p:stCondLst>
                              <p:cond delay="1000"/>
                            </p:stCondLst>
                            <p:childTnLst>
                              <p:par>
                                <p:cTn id="68" presetID="55" presetClass="entr" presetSubtype="0"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1000" fill="hold"/>
                                        <p:tgtEl>
                                          <p:spTgt spid="14"/>
                                        </p:tgtEl>
                                        <p:attrNameLst>
                                          <p:attrName>ppt_w</p:attrName>
                                        </p:attrNameLst>
                                      </p:cBhvr>
                                      <p:tavLst>
                                        <p:tav tm="0">
                                          <p:val>
                                            <p:strVal val="#ppt_w*0.70"/>
                                          </p:val>
                                        </p:tav>
                                        <p:tav tm="100000">
                                          <p:val>
                                            <p:strVal val="#ppt_w"/>
                                          </p:val>
                                        </p:tav>
                                      </p:tavLst>
                                    </p:anim>
                                    <p:anim calcmode="lin" valueType="num">
                                      <p:cBhvr>
                                        <p:cTn id="71" dur="1000" fill="hold"/>
                                        <p:tgtEl>
                                          <p:spTgt spid="14"/>
                                        </p:tgtEl>
                                        <p:attrNameLst>
                                          <p:attrName>ppt_h</p:attrName>
                                        </p:attrNameLst>
                                      </p:cBhvr>
                                      <p:tavLst>
                                        <p:tav tm="0">
                                          <p:val>
                                            <p:strVal val="#ppt_h"/>
                                          </p:val>
                                        </p:tav>
                                        <p:tav tm="100000">
                                          <p:val>
                                            <p:strVal val="#ppt_h"/>
                                          </p:val>
                                        </p:tav>
                                      </p:tavLst>
                                    </p:anim>
                                    <p:animEffect transition="in" filter="fade">
                                      <p:cBhvr>
                                        <p:cTn id="72" dur="1000"/>
                                        <p:tgtEl>
                                          <p:spTgt spid="14"/>
                                        </p:tgtEl>
                                      </p:cBhvr>
                                    </p:animEffect>
                                  </p:childTnLst>
                                </p:cTn>
                              </p:par>
                            </p:childTnLst>
                          </p:cTn>
                        </p:par>
                        <p:par>
                          <p:cTn id="73" fill="hold">
                            <p:stCondLst>
                              <p:cond delay="2000"/>
                            </p:stCondLst>
                            <p:childTnLst>
                              <p:par>
                                <p:cTn id="74" presetID="55"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1000" fill="hold"/>
                                        <p:tgtEl>
                                          <p:spTgt spid="13"/>
                                        </p:tgtEl>
                                        <p:attrNameLst>
                                          <p:attrName>ppt_w</p:attrName>
                                        </p:attrNameLst>
                                      </p:cBhvr>
                                      <p:tavLst>
                                        <p:tav tm="0">
                                          <p:val>
                                            <p:strVal val="#ppt_w*0.70"/>
                                          </p:val>
                                        </p:tav>
                                        <p:tav tm="100000">
                                          <p:val>
                                            <p:strVal val="#ppt_w"/>
                                          </p:val>
                                        </p:tav>
                                      </p:tavLst>
                                    </p:anim>
                                    <p:anim calcmode="lin" valueType="num">
                                      <p:cBhvr>
                                        <p:cTn id="77" dur="1000" fill="hold"/>
                                        <p:tgtEl>
                                          <p:spTgt spid="13"/>
                                        </p:tgtEl>
                                        <p:attrNameLst>
                                          <p:attrName>ppt_h</p:attrName>
                                        </p:attrNameLst>
                                      </p:cBhvr>
                                      <p:tavLst>
                                        <p:tav tm="0">
                                          <p:val>
                                            <p:strVal val="#ppt_h"/>
                                          </p:val>
                                        </p:tav>
                                        <p:tav tm="100000">
                                          <p:val>
                                            <p:strVal val="#ppt_h"/>
                                          </p:val>
                                        </p:tav>
                                      </p:tavLst>
                                    </p:anim>
                                    <p:animEffect transition="in" filter="fade">
                                      <p:cBhvr>
                                        <p:cTn id="78" dur="1000"/>
                                        <p:tgtEl>
                                          <p:spTgt spid="13"/>
                                        </p:tgtEl>
                                      </p:cBhvr>
                                    </p:animEffect>
                                  </p:childTnLst>
                                </p:cTn>
                              </p:par>
                            </p:childTnLst>
                          </p:cTn>
                        </p:par>
                        <p:par>
                          <p:cTn id="79" fill="hold">
                            <p:stCondLst>
                              <p:cond delay="3000"/>
                            </p:stCondLst>
                            <p:childTnLst>
                              <p:par>
                                <p:cTn id="80" presetID="55" presetClass="entr" presetSubtype="0"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p:cTn id="82" dur="1000" fill="hold"/>
                                        <p:tgtEl>
                                          <p:spTgt spid="6"/>
                                        </p:tgtEl>
                                        <p:attrNameLst>
                                          <p:attrName>ppt_w</p:attrName>
                                        </p:attrNameLst>
                                      </p:cBhvr>
                                      <p:tavLst>
                                        <p:tav tm="0">
                                          <p:val>
                                            <p:strVal val="#ppt_w*0.70"/>
                                          </p:val>
                                        </p:tav>
                                        <p:tav tm="100000">
                                          <p:val>
                                            <p:strVal val="#ppt_w"/>
                                          </p:val>
                                        </p:tav>
                                      </p:tavLst>
                                    </p:anim>
                                    <p:anim calcmode="lin" valueType="num">
                                      <p:cBhvr>
                                        <p:cTn id="83" dur="1000" fill="hold"/>
                                        <p:tgtEl>
                                          <p:spTgt spid="6"/>
                                        </p:tgtEl>
                                        <p:attrNameLst>
                                          <p:attrName>ppt_h</p:attrName>
                                        </p:attrNameLst>
                                      </p:cBhvr>
                                      <p:tavLst>
                                        <p:tav tm="0">
                                          <p:val>
                                            <p:strVal val="#ppt_h"/>
                                          </p:val>
                                        </p:tav>
                                        <p:tav tm="100000">
                                          <p:val>
                                            <p:strVal val="#ppt_h"/>
                                          </p:val>
                                        </p:tav>
                                      </p:tavLst>
                                    </p:anim>
                                    <p:animEffect transition="in" filter="fade">
                                      <p:cBhvr>
                                        <p:cTn id="84" dur="1000"/>
                                        <p:tgtEl>
                                          <p:spTgt spid="6"/>
                                        </p:tgtEl>
                                      </p:cBhvr>
                                    </p:animEffect>
                                  </p:childTnLst>
                                </p:cTn>
                              </p:par>
                            </p:childTnLst>
                          </p:cTn>
                        </p:par>
                        <p:par>
                          <p:cTn id="85" fill="hold">
                            <p:stCondLst>
                              <p:cond delay="4000"/>
                            </p:stCondLst>
                            <p:childTnLst>
                              <p:par>
                                <p:cTn id="86" presetID="5" presetClass="entr" presetSubtype="10" fill="hold" grpId="0"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checkerboard(across)">
                                      <p:cBhvr>
                                        <p:cTn id="88" dur="20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5" presetClass="exit" presetSubtype="10" fill="hold" nodeType="clickEffect">
                                  <p:stCondLst>
                                    <p:cond delay="0"/>
                                  </p:stCondLst>
                                  <p:childTnLst>
                                    <p:animEffect transition="out" filter="checkerboard(across)">
                                      <p:cBhvr>
                                        <p:cTn id="92" dur="500"/>
                                        <p:tgtEl>
                                          <p:spTgt spid="6"/>
                                        </p:tgtEl>
                                      </p:cBhvr>
                                    </p:animEffect>
                                    <p:set>
                                      <p:cBhvr>
                                        <p:cTn id="93" dur="1" fill="hold">
                                          <p:stCondLst>
                                            <p:cond delay="499"/>
                                          </p:stCondLst>
                                        </p:cTn>
                                        <p:tgtEl>
                                          <p:spTgt spid="6"/>
                                        </p:tgtEl>
                                        <p:attrNameLst>
                                          <p:attrName>style.visibility</p:attrName>
                                        </p:attrNameLst>
                                      </p:cBhvr>
                                      <p:to>
                                        <p:strVal val="hidden"/>
                                      </p:to>
                                    </p:set>
                                  </p:childTnLst>
                                </p:cTn>
                              </p:par>
                              <p:par>
                                <p:cTn id="94" presetID="7" presetClass="exit" presetSubtype="4" fill="hold" grpId="1" nodeType="withEffect">
                                  <p:stCondLst>
                                    <p:cond delay="0"/>
                                  </p:stCondLst>
                                  <p:childTnLst>
                                    <p:anim calcmode="lin" valueType="num">
                                      <p:cBhvr additive="base">
                                        <p:cTn id="95" dur="500"/>
                                        <p:tgtEl>
                                          <p:spTgt spid="15"/>
                                        </p:tgtEl>
                                        <p:attrNameLst>
                                          <p:attrName>ppt_x</p:attrName>
                                        </p:attrNameLst>
                                      </p:cBhvr>
                                      <p:tavLst>
                                        <p:tav tm="0">
                                          <p:val>
                                            <p:strVal val="ppt_x"/>
                                          </p:val>
                                        </p:tav>
                                        <p:tav tm="100000">
                                          <p:val>
                                            <p:strVal val="ppt_x"/>
                                          </p:val>
                                        </p:tav>
                                      </p:tavLst>
                                    </p:anim>
                                    <p:anim calcmode="lin" valueType="num">
                                      <p:cBhvr additive="base">
                                        <p:cTn id="96" dur="500"/>
                                        <p:tgtEl>
                                          <p:spTgt spid="15"/>
                                        </p:tgtEl>
                                        <p:attrNameLst>
                                          <p:attrName>ppt_y</p:attrName>
                                        </p:attrNameLst>
                                      </p:cBhvr>
                                      <p:tavLst>
                                        <p:tav tm="0">
                                          <p:val>
                                            <p:strVal val="ppt_y"/>
                                          </p:val>
                                        </p:tav>
                                        <p:tav tm="100000">
                                          <p:val>
                                            <p:strVal val="1+ppt_h/2"/>
                                          </p:val>
                                        </p:tav>
                                      </p:tavLst>
                                    </p:anim>
                                    <p:set>
                                      <p:cBhvr>
                                        <p:cTn id="97" dur="1" fill="hold">
                                          <p:stCondLst>
                                            <p:cond delay="499"/>
                                          </p:stCondLst>
                                        </p:cTn>
                                        <p:tgtEl>
                                          <p:spTgt spid="15"/>
                                        </p:tgtEl>
                                        <p:attrNameLst>
                                          <p:attrName>style.visibility</p:attrName>
                                        </p:attrNameLst>
                                      </p:cBhvr>
                                      <p:to>
                                        <p:strVal val="hidden"/>
                                      </p:to>
                                    </p:set>
                                  </p:childTnLst>
                                </p:cTn>
                              </p:par>
                            </p:childTnLst>
                          </p:cTn>
                        </p:par>
                        <p:par>
                          <p:cTn id="98" fill="hold">
                            <p:stCondLst>
                              <p:cond delay="500"/>
                            </p:stCondLst>
                            <p:childTnLst>
                              <p:par>
                                <p:cTn id="99" presetID="55" presetClass="entr" presetSubtype="0" fill="hold" nodeType="after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strVal val="#ppt_w*0.70"/>
                                          </p:val>
                                        </p:tav>
                                        <p:tav tm="100000">
                                          <p:val>
                                            <p:strVal val="#ppt_w"/>
                                          </p:val>
                                        </p:tav>
                                      </p:tavLst>
                                    </p:anim>
                                    <p:anim calcmode="lin" valueType="num">
                                      <p:cBhvr>
                                        <p:cTn id="102" dur="500" fill="hold"/>
                                        <p:tgtEl>
                                          <p:spTgt spid="17"/>
                                        </p:tgtEl>
                                        <p:attrNameLst>
                                          <p:attrName>ppt_h</p:attrName>
                                        </p:attrNameLst>
                                      </p:cBhvr>
                                      <p:tavLst>
                                        <p:tav tm="0">
                                          <p:val>
                                            <p:strVal val="#ppt_h"/>
                                          </p:val>
                                        </p:tav>
                                        <p:tav tm="100000">
                                          <p:val>
                                            <p:strVal val="#ppt_h"/>
                                          </p:val>
                                        </p:tav>
                                      </p:tavLst>
                                    </p:anim>
                                    <p:animEffect transition="in" filter="fade">
                                      <p:cBhvr>
                                        <p:cTn id="103" dur="500"/>
                                        <p:tgtEl>
                                          <p:spTgt spid="17"/>
                                        </p:tgtEl>
                                      </p:cBhvr>
                                    </p:animEffect>
                                  </p:childTnLst>
                                </p:cTn>
                              </p:par>
                            </p:childTnLst>
                          </p:cTn>
                        </p:par>
                        <p:par>
                          <p:cTn id="104" fill="hold">
                            <p:stCondLst>
                              <p:cond delay="1000"/>
                            </p:stCondLst>
                            <p:childTnLst>
                              <p:par>
                                <p:cTn id="105" presetID="55" presetClass="entr" presetSubtype="0" fill="hold" grpId="0" nodeType="after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500" fill="hold"/>
                                        <p:tgtEl>
                                          <p:spTgt spid="16"/>
                                        </p:tgtEl>
                                        <p:attrNameLst>
                                          <p:attrName>ppt_w</p:attrName>
                                        </p:attrNameLst>
                                      </p:cBhvr>
                                      <p:tavLst>
                                        <p:tav tm="0">
                                          <p:val>
                                            <p:strVal val="#ppt_w*0.70"/>
                                          </p:val>
                                        </p:tav>
                                        <p:tav tm="100000">
                                          <p:val>
                                            <p:strVal val="#ppt_w"/>
                                          </p:val>
                                        </p:tav>
                                      </p:tavLst>
                                    </p:anim>
                                    <p:anim calcmode="lin" valueType="num">
                                      <p:cBhvr>
                                        <p:cTn id="108" dur="500" fill="hold"/>
                                        <p:tgtEl>
                                          <p:spTgt spid="16"/>
                                        </p:tgtEl>
                                        <p:attrNameLst>
                                          <p:attrName>ppt_h</p:attrName>
                                        </p:attrNameLst>
                                      </p:cBhvr>
                                      <p:tavLst>
                                        <p:tav tm="0">
                                          <p:val>
                                            <p:strVal val="#ppt_h"/>
                                          </p:val>
                                        </p:tav>
                                        <p:tav tm="100000">
                                          <p:val>
                                            <p:strVal val="#ppt_h"/>
                                          </p:val>
                                        </p:tav>
                                      </p:tavLst>
                                    </p:anim>
                                    <p:animEffect transition="in" filter="fade">
                                      <p:cBhvr>
                                        <p:cTn id="10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animBg="1"/>
      <p:bldP spid="10" grpId="1" animBg="1"/>
      <p:bldP spid="12" grpId="0" animBg="1"/>
      <p:bldP spid="12" grpId="1" animBg="1"/>
      <p:bldP spid="13" grpId="0"/>
      <p:bldP spid="15" grpId="0" animBg="1"/>
      <p:bldP spid="15" grpId="1"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1714488"/>
            <a:ext cx="8643966" cy="3785652"/>
          </a:xfrm>
          <a:prstGeom prst="rect">
            <a:avLst/>
          </a:prstGeom>
        </p:spPr>
        <p:txBody>
          <a:bodyPr wrap="square">
            <a:spAutoFit/>
          </a:bodyPr>
          <a:lstStyle/>
          <a:p>
            <a:pPr lvl="1" algn="just">
              <a:defRPr/>
            </a:pPr>
            <a:r>
              <a:rPr lang="fr-FR" dirty="0"/>
              <a:t>   </a:t>
            </a:r>
            <a:r>
              <a:rPr lang="fr-FR" sz="2400" dirty="0">
                <a:cs typeface="Times New Roman" pitchFamily="18" charset="0"/>
              </a:rPr>
              <a:t>Signe de bouvet: </a:t>
            </a:r>
            <a:r>
              <a:rPr lang="fr-FR" sz="2400" dirty="0" err="1">
                <a:cs typeface="Times New Roman" pitchFamily="18" charset="0"/>
              </a:rPr>
              <a:t>rhizalyse</a:t>
            </a:r>
            <a:r>
              <a:rPr lang="fr-FR" sz="2400" dirty="0">
                <a:cs typeface="Times New Roman" pitchFamily="18" charset="0"/>
              </a:rPr>
              <a:t> de la racine distale de la 2</a:t>
            </a:r>
            <a:r>
              <a:rPr lang="fr-FR" sz="2400" baseline="30000" dirty="0">
                <a:cs typeface="Times New Roman" pitchFamily="18" charset="0"/>
              </a:rPr>
              <a:t>ème</a:t>
            </a:r>
            <a:r>
              <a:rPr lang="fr-FR" sz="2400" dirty="0">
                <a:cs typeface="Times New Roman" pitchFamily="18" charset="0"/>
              </a:rPr>
              <a:t> molaire temporaire par la 1</a:t>
            </a:r>
            <a:r>
              <a:rPr lang="fr-FR" sz="2400" baseline="30000" dirty="0">
                <a:cs typeface="Times New Roman" pitchFamily="18" charset="0"/>
              </a:rPr>
              <a:t>ère</a:t>
            </a:r>
            <a:r>
              <a:rPr lang="fr-FR" sz="2400" dirty="0">
                <a:cs typeface="Times New Roman" pitchFamily="18" charset="0"/>
              </a:rPr>
              <a:t> molaire permanente.</a:t>
            </a:r>
          </a:p>
          <a:p>
            <a:pPr lvl="1" algn="just">
              <a:defRPr/>
            </a:pPr>
            <a:r>
              <a:rPr lang="fr-FR" sz="2400" dirty="0">
                <a:cs typeface="Times New Roman" pitchFamily="18" charset="0"/>
              </a:rPr>
              <a:t>   Espace réduit pour l’évolution des 2</a:t>
            </a:r>
            <a:r>
              <a:rPr lang="fr-FR" sz="2400" baseline="30000" dirty="0">
                <a:cs typeface="Times New Roman" pitchFamily="18" charset="0"/>
              </a:rPr>
              <a:t>ème</a:t>
            </a:r>
            <a:r>
              <a:rPr lang="fr-FR" sz="2400" dirty="0">
                <a:cs typeface="Times New Roman" pitchFamily="18" charset="0"/>
              </a:rPr>
              <a:t> et 3</a:t>
            </a:r>
            <a:r>
              <a:rPr lang="fr-FR" sz="2400" baseline="30000" dirty="0">
                <a:cs typeface="Times New Roman" pitchFamily="18" charset="0"/>
              </a:rPr>
              <a:t>ème</a:t>
            </a:r>
            <a:r>
              <a:rPr lang="fr-FR" sz="2400" dirty="0">
                <a:cs typeface="Times New Roman" pitchFamily="18" charset="0"/>
              </a:rPr>
              <a:t> molaires.</a:t>
            </a:r>
          </a:p>
          <a:p>
            <a:pPr lvl="1" algn="just">
              <a:defRPr/>
            </a:pPr>
            <a:r>
              <a:rPr lang="fr-FR" sz="2400" dirty="0">
                <a:cs typeface="Times New Roman" pitchFamily="18" charset="0"/>
              </a:rPr>
              <a:t>   Versions distales importantes des germes des 2</a:t>
            </a:r>
            <a:r>
              <a:rPr lang="fr-FR" sz="2400" baseline="30000" dirty="0">
                <a:cs typeface="Times New Roman" pitchFamily="18" charset="0"/>
              </a:rPr>
              <a:t>ème</a:t>
            </a:r>
            <a:r>
              <a:rPr lang="fr-FR" sz="2400" dirty="0">
                <a:cs typeface="Times New Roman" pitchFamily="18" charset="0"/>
              </a:rPr>
              <a:t> et 3</a:t>
            </a:r>
            <a:r>
              <a:rPr lang="fr-FR" sz="2400" baseline="30000" dirty="0">
                <a:cs typeface="Times New Roman" pitchFamily="18" charset="0"/>
              </a:rPr>
              <a:t>ème</a:t>
            </a:r>
            <a:r>
              <a:rPr lang="fr-FR" sz="2400" dirty="0">
                <a:cs typeface="Times New Roman" pitchFamily="18" charset="0"/>
              </a:rPr>
              <a:t> molaires, germes des dents de sagesses plus ou moins parallèles au plan d’occlusion.</a:t>
            </a:r>
          </a:p>
          <a:p>
            <a:pPr lvl="1" algn="just">
              <a:defRPr/>
            </a:pPr>
            <a:r>
              <a:rPr lang="fr-FR" sz="2400" dirty="0">
                <a:cs typeface="Times New Roman" pitchFamily="18" charset="0"/>
              </a:rPr>
              <a:t>   Superposition des images des germes des molaires non évoluées et des 1ères molaires permanentes (entassement des germes).</a:t>
            </a:r>
          </a:p>
          <a:p>
            <a:pPr lvl="1" algn="just">
              <a:defRPr/>
            </a:pPr>
            <a:r>
              <a:rPr lang="fr-FR" sz="2400" dirty="0">
                <a:cs typeface="Times New Roman" pitchFamily="18" charset="0"/>
              </a:rPr>
              <a:t>    Hauteur maxillaire postérieure fortement diminuée (racines des molaires dans le sinus).</a:t>
            </a:r>
          </a:p>
        </p:txBody>
      </p:sp>
      <p:pic>
        <p:nvPicPr>
          <p:cNvPr id="3" name="Picture 1" descr="BD21295_"/>
          <p:cNvPicPr>
            <a:picLocks noChangeAspect="1" noChangeArrowheads="1"/>
          </p:cNvPicPr>
          <p:nvPr/>
        </p:nvPicPr>
        <p:blipFill>
          <a:blip r:embed="rId2" cstate="print"/>
          <a:srcRect/>
          <a:stretch>
            <a:fillRect/>
          </a:stretch>
        </p:blipFill>
        <p:spPr bwMode="auto">
          <a:xfrm>
            <a:off x="571472" y="1785926"/>
            <a:ext cx="428596" cy="371450"/>
          </a:xfrm>
          <a:prstGeom prst="rect">
            <a:avLst/>
          </a:prstGeom>
          <a:noFill/>
          <a:ln w="9525">
            <a:noFill/>
            <a:miter lim="800000"/>
            <a:headEnd/>
            <a:tailEnd/>
          </a:ln>
        </p:spPr>
      </p:pic>
      <p:pic>
        <p:nvPicPr>
          <p:cNvPr id="4" name="Picture 1" descr="BD21295_"/>
          <p:cNvPicPr>
            <a:picLocks noChangeAspect="1" noChangeArrowheads="1"/>
          </p:cNvPicPr>
          <p:nvPr/>
        </p:nvPicPr>
        <p:blipFill>
          <a:blip r:embed="rId2" cstate="print"/>
          <a:srcRect/>
          <a:stretch>
            <a:fillRect/>
          </a:stretch>
        </p:blipFill>
        <p:spPr bwMode="auto">
          <a:xfrm>
            <a:off x="571472" y="2500306"/>
            <a:ext cx="428596" cy="371450"/>
          </a:xfrm>
          <a:prstGeom prst="rect">
            <a:avLst/>
          </a:prstGeom>
          <a:noFill/>
          <a:ln w="9525">
            <a:noFill/>
            <a:miter lim="800000"/>
            <a:headEnd/>
            <a:tailEnd/>
          </a:ln>
        </p:spPr>
      </p:pic>
      <p:pic>
        <p:nvPicPr>
          <p:cNvPr id="5" name="Picture 1" descr="BD21295_"/>
          <p:cNvPicPr>
            <a:picLocks noChangeAspect="1" noChangeArrowheads="1"/>
          </p:cNvPicPr>
          <p:nvPr/>
        </p:nvPicPr>
        <p:blipFill>
          <a:blip r:embed="rId2" cstate="print"/>
          <a:srcRect/>
          <a:stretch>
            <a:fillRect/>
          </a:stretch>
        </p:blipFill>
        <p:spPr bwMode="auto">
          <a:xfrm>
            <a:off x="571472" y="2857496"/>
            <a:ext cx="428596" cy="371450"/>
          </a:xfrm>
          <a:prstGeom prst="rect">
            <a:avLst/>
          </a:prstGeom>
          <a:noFill/>
          <a:ln w="9525">
            <a:noFill/>
            <a:miter lim="800000"/>
            <a:headEnd/>
            <a:tailEnd/>
          </a:ln>
        </p:spPr>
      </p:pic>
      <p:pic>
        <p:nvPicPr>
          <p:cNvPr id="6" name="Picture 1" descr="BD21295_"/>
          <p:cNvPicPr>
            <a:picLocks noChangeAspect="1" noChangeArrowheads="1"/>
          </p:cNvPicPr>
          <p:nvPr/>
        </p:nvPicPr>
        <p:blipFill>
          <a:blip r:embed="rId2" cstate="print"/>
          <a:srcRect/>
          <a:stretch>
            <a:fillRect/>
          </a:stretch>
        </p:blipFill>
        <p:spPr bwMode="auto">
          <a:xfrm>
            <a:off x="642910" y="4000504"/>
            <a:ext cx="428596" cy="371450"/>
          </a:xfrm>
          <a:prstGeom prst="rect">
            <a:avLst/>
          </a:prstGeom>
          <a:noFill/>
          <a:ln w="9525">
            <a:noFill/>
            <a:miter lim="800000"/>
            <a:headEnd/>
            <a:tailEnd/>
          </a:ln>
        </p:spPr>
      </p:pic>
      <p:pic>
        <p:nvPicPr>
          <p:cNvPr id="7" name="Picture 1" descr="BD21295_"/>
          <p:cNvPicPr>
            <a:picLocks noChangeAspect="1" noChangeArrowheads="1"/>
          </p:cNvPicPr>
          <p:nvPr/>
        </p:nvPicPr>
        <p:blipFill>
          <a:blip r:embed="rId2" cstate="print"/>
          <a:srcRect/>
          <a:stretch>
            <a:fillRect/>
          </a:stretch>
        </p:blipFill>
        <p:spPr bwMode="auto">
          <a:xfrm>
            <a:off x="642910" y="5072074"/>
            <a:ext cx="428596" cy="371450"/>
          </a:xfrm>
          <a:prstGeom prst="rect">
            <a:avLst/>
          </a:prstGeom>
          <a:noFill/>
          <a:ln w="9525">
            <a:noFill/>
            <a:miter lim="800000"/>
            <a:headEnd/>
            <a:tailEnd/>
          </a:ln>
        </p:spPr>
      </p:pic>
      <p:sp>
        <p:nvSpPr>
          <p:cNvPr id="8" name="Rectangle 7"/>
          <p:cNvSpPr/>
          <p:nvPr/>
        </p:nvSpPr>
        <p:spPr>
          <a:xfrm>
            <a:off x="2786050" y="1071546"/>
            <a:ext cx="5286412" cy="369332"/>
          </a:xfrm>
          <a:prstGeom prst="rect">
            <a:avLst/>
          </a:prstGeom>
        </p:spPr>
        <p:txBody>
          <a:bodyPr wrap="square">
            <a:spAutoFit/>
          </a:bodyPr>
          <a:lstStyle/>
          <a:p>
            <a:pPr lvl="0" eaLnBrk="0" fontAlgn="base" hangingPunct="0">
              <a:spcBef>
                <a:spcPct val="0"/>
              </a:spcBef>
              <a:spcAft>
                <a:spcPct val="0"/>
              </a:spcAft>
              <a:tabLst>
                <a:tab pos="228600" algn="l"/>
              </a:tabLst>
            </a:pPr>
            <a:r>
              <a:rPr lang="fr-FR" b="1" i="1" dirty="0">
                <a:solidFill>
                  <a:schemeClr val="accent1">
                    <a:lumMod val="60000"/>
                    <a:lumOff val="40000"/>
                  </a:schemeClr>
                </a:solidFill>
                <a:ea typeface="Times New Roman" pitchFamily="18" charset="0"/>
                <a:cs typeface="Arial" pitchFamily="34" charset="0"/>
              </a:rPr>
              <a:t>Manifestations postérieures :</a:t>
            </a:r>
          </a:p>
        </p:txBody>
      </p:sp>
      <p:sp>
        <p:nvSpPr>
          <p:cNvPr id="9" name="Rectangle 8"/>
          <p:cNvSpPr/>
          <p:nvPr/>
        </p:nvSpPr>
        <p:spPr>
          <a:xfrm>
            <a:off x="1214414" y="500042"/>
            <a:ext cx="2884892" cy="461665"/>
          </a:xfrm>
          <a:prstGeom prst="rect">
            <a:avLst/>
          </a:prstGeom>
        </p:spPr>
        <p:txBody>
          <a:bodyPr wrap="none">
            <a:spAutoFit/>
          </a:bodyPr>
          <a:lstStyle/>
          <a:p>
            <a:pPr lvl="0" fontAlgn="base">
              <a:spcBef>
                <a:spcPct val="0"/>
              </a:spcBef>
              <a:spcAft>
                <a:spcPct val="0"/>
              </a:spcAft>
              <a:buFontTx/>
              <a:buChar char="•"/>
              <a:tabLst>
                <a:tab pos="228600" algn="l"/>
              </a:tabLst>
            </a:pPr>
            <a:r>
              <a:rPr lang="fr-FR" sz="2400" b="1" i="1" dirty="0">
                <a:solidFill>
                  <a:schemeClr val="accent1"/>
                </a:solidFill>
                <a:ea typeface="Times New Roman" pitchFamily="18" charset="0"/>
                <a:cs typeface="Arial" pitchFamily="34" charset="0"/>
              </a:rPr>
              <a:t>Signes radiologiques :</a:t>
            </a:r>
            <a:endParaRPr lang="fr-FR" sz="2400" i="1" dirty="0">
              <a:solidFill>
                <a:schemeClr val="accent1"/>
              </a:solidFill>
              <a:cs typeface="Arial" pitchFamily="34" charset="0"/>
            </a:endParaRPr>
          </a:p>
        </p:txBody>
      </p:sp>
      <p:pic>
        <p:nvPicPr>
          <p:cNvPr id="11" name="Picture 1"/>
          <p:cNvPicPr>
            <a:picLocks noChangeAspect="1" noChangeArrowheads="1"/>
          </p:cNvPicPr>
          <p:nvPr/>
        </p:nvPicPr>
        <p:blipFill>
          <a:blip r:embed="rId3" cstate="print"/>
          <a:srcRect/>
          <a:stretch>
            <a:fillRect/>
          </a:stretch>
        </p:blipFill>
        <p:spPr bwMode="auto">
          <a:xfrm>
            <a:off x="1000100" y="1714488"/>
            <a:ext cx="7572428" cy="4419646"/>
          </a:xfrm>
          <a:prstGeom prst="rect">
            <a:avLst/>
          </a:prstGeom>
          <a:noFill/>
        </p:spPr>
      </p:pic>
      <p:sp>
        <p:nvSpPr>
          <p:cNvPr id="14" name="Ellipse 13"/>
          <p:cNvSpPr/>
          <p:nvPr/>
        </p:nvSpPr>
        <p:spPr>
          <a:xfrm>
            <a:off x="6572264" y="4214818"/>
            <a:ext cx="1057276" cy="12001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8"/>
                                        </p:tgtEl>
                                        <p:attrNameLst>
                                          <p:attrName>style.fontSize</p:attrName>
                                        </p:attrNameLst>
                                      </p:cBhvr>
                                    </p:anim>
                                  </p:childTnLst>
                                </p:cTn>
                              </p:par>
                            </p:childTnLst>
                          </p:cTn>
                        </p:par>
                        <p:par>
                          <p:cTn id="7" fill="hold">
                            <p:stCondLst>
                              <p:cond delay="2000"/>
                            </p:stCondLst>
                            <p:childTnLst>
                              <p:par>
                                <p:cTn id="8" presetID="55"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ppt_w*0.70"/>
                                          </p:val>
                                        </p:tav>
                                        <p:tav tm="100000">
                                          <p:val>
                                            <p:strVal val="#ppt_w"/>
                                          </p:val>
                                        </p:tav>
                                      </p:tavLst>
                                    </p:anim>
                                    <p:anim calcmode="lin" valueType="num">
                                      <p:cBhvr>
                                        <p:cTn id="11" dur="500" fill="hold"/>
                                        <p:tgtEl>
                                          <p:spTgt spid="3"/>
                                        </p:tgtEl>
                                        <p:attrNameLst>
                                          <p:attrName>ppt_h</p:attrName>
                                        </p:attrNameLst>
                                      </p:cBhvr>
                                      <p:tavLst>
                                        <p:tav tm="0">
                                          <p:val>
                                            <p:strVal val="#ppt_h"/>
                                          </p:val>
                                        </p:tav>
                                        <p:tav tm="100000">
                                          <p:val>
                                            <p:strVal val="#ppt_h"/>
                                          </p:val>
                                        </p:tav>
                                      </p:tavLst>
                                    </p:anim>
                                    <p:animEffect transition="in" filter="fade">
                                      <p:cBhvr>
                                        <p:cTn id="12" dur="500"/>
                                        <p:tgtEl>
                                          <p:spTgt spid="3"/>
                                        </p:tgtEl>
                                      </p:cBhvr>
                                    </p:animEffect>
                                  </p:childTnLst>
                                </p:cTn>
                              </p:par>
                            </p:childTnLst>
                          </p:cTn>
                        </p:par>
                        <p:par>
                          <p:cTn id="13" fill="hold">
                            <p:stCondLst>
                              <p:cond delay="2500"/>
                            </p:stCondLst>
                            <p:childTnLst>
                              <p:par>
                                <p:cTn id="14" presetID="55"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0.70"/>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animEffect transition="in" filter="fade">
                                      <p:cBhvr>
                                        <p:cTn id="18" dur="500"/>
                                        <p:tgtEl>
                                          <p:spTgt spid="4"/>
                                        </p:tgtEl>
                                      </p:cBhvr>
                                    </p:animEffect>
                                  </p:childTnLst>
                                </p:cTn>
                              </p:par>
                            </p:childTnLst>
                          </p:cTn>
                        </p:par>
                        <p:par>
                          <p:cTn id="19" fill="hold">
                            <p:stCondLst>
                              <p:cond delay="3000"/>
                            </p:stCondLst>
                            <p:childTnLst>
                              <p:par>
                                <p:cTn id="20" presetID="55"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strVal val="#ppt_w*0.7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animEffect transition="in" filter="fade">
                                      <p:cBhvr>
                                        <p:cTn id="24" dur="500"/>
                                        <p:tgtEl>
                                          <p:spTgt spid="5"/>
                                        </p:tgtEl>
                                      </p:cBhvr>
                                    </p:animEffect>
                                  </p:childTnLst>
                                </p:cTn>
                              </p:par>
                            </p:childTnLst>
                          </p:cTn>
                        </p:par>
                        <p:par>
                          <p:cTn id="25" fill="hold">
                            <p:stCondLst>
                              <p:cond delay="3500"/>
                            </p:stCondLst>
                            <p:childTnLst>
                              <p:par>
                                <p:cTn id="26" presetID="55"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strVal val="#ppt_w*0.70"/>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animEffect transition="in" filter="fade">
                                      <p:cBhvr>
                                        <p:cTn id="30" dur="500"/>
                                        <p:tgtEl>
                                          <p:spTgt spid="6"/>
                                        </p:tgtEl>
                                      </p:cBhvr>
                                    </p:animEffect>
                                  </p:childTnLst>
                                </p:cTn>
                              </p:par>
                            </p:childTnLst>
                          </p:cTn>
                        </p:par>
                        <p:par>
                          <p:cTn id="31" fill="hold">
                            <p:stCondLst>
                              <p:cond delay="4000"/>
                            </p:stCondLst>
                            <p:childTnLst>
                              <p:par>
                                <p:cTn id="32" presetID="55"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strVal val="#ppt_w*0.70"/>
                                          </p:val>
                                        </p:tav>
                                        <p:tav tm="100000">
                                          <p:val>
                                            <p:strVal val="#ppt_w"/>
                                          </p:val>
                                        </p:tav>
                                      </p:tavLst>
                                    </p:anim>
                                    <p:anim calcmode="lin" valueType="num">
                                      <p:cBhvr>
                                        <p:cTn id="35" dur="500" fill="hold"/>
                                        <p:tgtEl>
                                          <p:spTgt spid="7"/>
                                        </p:tgtEl>
                                        <p:attrNameLst>
                                          <p:attrName>ppt_h</p:attrName>
                                        </p:attrNameLst>
                                      </p:cBhvr>
                                      <p:tavLst>
                                        <p:tav tm="0">
                                          <p:val>
                                            <p:strVal val="#ppt_h"/>
                                          </p:val>
                                        </p:tav>
                                        <p:tav tm="100000">
                                          <p:val>
                                            <p:strVal val="#ppt_h"/>
                                          </p:val>
                                        </p:tav>
                                      </p:tavLst>
                                    </p:anim>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016" y="857232"/>
            <a:ext cx="4175374" cy="769441"/>
          </a:xfrm>
          <a:prstGeom prst="rect">
            <a:avLst/>
          </a:prstGeom>
        </p:spPr>
        <p:txBody>
          <a:bodyPr wrap="none">
            <a:spAutoFit/>
          </a:bodyPr>
          <a:lstStyle/>
          <a:p>
            <a:pPr lvl="1" algn="just">
              <a:defRPr/>
            </a:pPr>
            <a:r>
              <a:rPr lang="fr-FR" sz="4400" b="1" i="1" dirty="0">
                <a:solidFill>
                  <a:schemeClr val="accent1"/>
                </a:solidFill>
                <a:effectLst>
                  <a:outerShdw blurRad="38100" dist="38100" dir="2700000" algn="tl">
                    <a:srgbClr val="FFFFFF"/>
                  </a:outerShdw>
                </a:effectLst>
                <a:cs typeface="Times New Roman" pitchFamily="18" charset="0"/>
              </a:rPr>
              <a:t>3/1.3.Évolution</a:t>
            </a:r>
            <a:r>
              <a:rPr lang="fr-FR" sz="2400" b="1" i="1" dirty="0">
                <a:solidFill>
                  <a:schemeClr val="accent1"/>
                </a:solidFill>
                <a:effectLst>
                  <a:outerShdw blurRad="38100" dist="38100" dir="2700000" algn="tl">
                    <a:srgbClr val="FFFFFF"/>
                  </a:outerShdw>
                </a:effectLst>
                <a:cs typeface="Times New Roman" pitchFamily="18" charset="0"/>
              </a:rPr>
              <a:t> </a:t>
            </a:r>
          </a:p>
        </p:txBody>
      </p:sp>
      <p:graphicFrame>
        <p:nvGraphicFramePr>
          <p:cNvPr id="4" name="Diagramme 3"/>
          <p:cNvGraphicFramePr/>
          <p:nvPr/>
        </p:nvGraphicFramePr>
        <p:xfrm>
          <a:off x="1214414" y="2143116"/>
          <a:ext cx="821533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3286124"/>
            <a:ext cx="1722651" cy="584775"/>
          </a:xfrm>
          <a:prstGeom prst="rect">
            <a:avLst/>
          </a:prstGeom>
        </p:spPr>
        <p:txBody>
          <a:bodyPr wrap="none">
            <a:spAutoFit/>
          </a:bodyPr>
          <a:lstStyle/>
          <a:p>
            <a:r>
              <a:rPr lang="fr-FR" sz="3200" b="1" i="1" dirty="0">
                <a:solidFill>
                  <a:schemeClr val="accent1">
                    <a:lumMod val="60000"/>
                    <a:lumOff val="40000"/>
                  </a:schemeClr>
                </a:solidFill>
                <a:effectLst>
                  <a:outerShdw blurRad="38100" dist="38100" dir="2700000" algn="tl">
                    <a:srgbClr val="FFFFFF"/>
                  </a:outerShdw>
                </a:effectLst>
                <a:cs typeface="Times New Roman" pitchFamily="18" charset="0"/>
              </a:rPr>
              <a:t>Favorable</a:t>
            </a:r>
            <a:endParaRPr lang="fr-FR" sz="3200" dirty="0">
              <a:solidFill>
                <a:schemeClr val="accent1">
                  <a:lumMod val="60000"/>
                  <a:lumOff val="40000"/>
                </a:schemeClr>
              </a:solidFill>
            </a:endParaRPr>
          </a:p>
        </p:txBody>
      </p:sp>
      <p:sp>
        <p:nvSpPr>
          <p:cNvPr id="6" name="Rectangle 5"/>
          <p:cNvSpPr/>
          <p:nvPr/>
        </p:nvSpPr>
        <p:spPr>
          <a:xfrm>
            <a:off x="428596" y="4500570"/>
            <a:ext cx="1871346" cy="523220"/>
          </a:xfrm>
          <a:prstGeom prst="rect">
            <a:avLst/>
          </a:prstGeom>
        </p:spPr>
        <p:txBody>
          <a:bodyPr wrap="none">
            <a:spAutoFit/>
          </a:bodyPr>
          <a:lstStyle/>
          <a:p>
            <a:r>
              <a:rPr lang="fr-FR" sz="2800" b="1" i="1" dirty="0">
                <a:solidFill>
                  <a:schemeClr val="accent1">
                    <a:lumMod val="60000"/>
                    <a:lumOff val="40000"/>
                  </a:schemeClr>
                </a:solidFill>
                <a:effectLst>
                  <a:outerShdw blurRad="38100" dist="38100" dir="2700000" algn="tl">
                    <a:srgbClr val="FFFFFF"/>
                  </a:outerShdw>
                </a:effectLst>
                <a:cs typeface="Times New Roman" pitchFamily="18" charset="0"/>
              </a:rPr>
              <a:t>Défavorable</a:t>
            </a:r>
            <a:endParaRPr lang="fr-FR" sz="2800" dirty="0">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D21295_"/>
          <p:cNvPicPr>
            <a:picLocks noChangeAspect="1" noChangeArrowheads="1"/>
          </p:cNvPicPr>
          <p:nvPr/>
        </p:nvPicPr>
        <p:blipFill>
          <a:blip r:embed="rId2" cstate="print"/>
          <a:srcRect/>
          <a:stretch>
            <a:fillRect/>
          </a:stretch>
        </p:blipFill>
        <p:spPr bwMode="auto">
          <a:xfrm>
            <a:off x="428596" y="1714488"/>
            <a:ext cx="428596" cy="371450"/>
          </a:xfrm>
          <a:prstGeom prst="rect">
            <a:avLst/>
          </a:prstGeom>
          <a:noFill/>
          <a:ln w="9525">
            <a:noFill/>
            <a:miter lim="800000"/>
            <a:headEnd/>
            <a:tailEnd/>
          </a:ln>
        </p:spPr>
      </p:pic>
      <p:pic>
        <p:nvPicPr>
          <p:cNvPr id="4" name="Picture 1" descr="BD21295_"/>
          <p:cNvPicPr>
            <a:picLocks noChangeAspect="1" noChangeArrowheads="1"/>
          </p:cNvPicPr>
          <p:nvPr/>
        </p:nvPicPr>
        <p:blipFill>
          <a:blip r:embed="rId2" cstate="print"/>
          <a:srcRect/>
          <a:stretch>
            <a:fillRect/>
          </a:stretch>
        </p:blipFill>
        <p:spPr bwMode="auto">
          <a:xfrm>
            <a:off x="428596" y="2857496"/>
            <a:ext cx="428596" cy="371450"/>
          </a:xfrm>
          <a:prstGeom prst="rect">
            <a:avLst/>
          </a:prstGeom>
          <a:noFill/>
          <a:ln w="9525">
            <a:noFill/>
            <a:miter lim="800000"/>
            <a:headEnd/>
            <a:tailEnd/>
          </a:ln>
        </p:spPr>
      </p:pic>
      <p:pic>
        <p:nvPicPr>
          <p:cNvPr id="5" name="Picture 1" descr="BD21295_"/>
          <p:cNvPicPr>
            <a:picLocks noChangeAspect="1" noChangeArrowheads="1"/>
          </p:cNvPicPr>
          <p:nvPr/>
        </p:nvPicPr>
        <p:blipFill>
          <a:blip r:embed="rId2" cstate="print"/>
          <a:srcRect/>
          <a:stretch>
            <a:fillRect/>
          </a:stretch>
        </p:blipFill>
        <p:spPr bwMode="auto">
          <a:xfrm>
            <a:off x="428596" y="3500438"/>
            <a:ext cx="428596" cy="371450"/>
          </a:xfrm>
          <a:prstGeom prst="rect">
            <a:avLst/>
          </a:prstGeom>
          <a:noFill/>
          <a:ln w="9525">
            <a:noFill/>
            <a:miter lim="800000"/>
            <a:headEnd/>
            <a:tailEnd/>
          </a:ln>
        </p:spPr>
      </p:pic>
      <p:sp>
        <p:nvSpPr>
          <p:cNvPr id="6" name="Rectangle 5"/>
          <p:cNvSpPr/>
          <p:nvPr/>
        </p:nvSpPr>
        <p:spPr>
          <a:xfrm>
            <a:off x="857224" y="1643050"/>
            <a:ext cx="7858180" cy="923330"/>
          </a:xfrm>
          <a:prstGeom prst="rect">
            <a:avLst/>
          </a:prstGeom>
        </p:spPr>
        <p:txBody>
          <a:bodyPr wrap="square">
            <a:spAutoFit/>
          </a:bodyPr>
          <a:lstStyle/>
          <a:p>
            <a:pPr lvl="0" eaLnBrk="0" fontAlgn="base" hangingPunct="0">
              <a:spcBef>
                <a:spcPct val="0"/>
              </a:spcBef>
              <a:spcAft>
                <a:spcPct val="0"/>
              </a:spcAft>
              <a:tabLst>
                <a:tab pos="228600" algn="l"/>
              </a:tabLst>
            </a:pPr>
            <a:r>
              <a:rPr lang="fr-FR" dirty="0">
                <a:solidFill>
                  <a:srgbClr val="000000"/>
                </a:solidFill>
                <a:ea typeface="Times New Roman" pitchFamily="18" charset="0"/>
                <a:cs typeface="Arial" pitchFamily="34" charset="0"/>
              </a:rPr>
              <a:t>Inclusion dentaire et c’est surtout l’inclusion de la canine qu’on rencontre fréquemment décelée cliniquement par la présence de </a:t>
            </a:r>
            <a:r>
              <a:rPr lang="fr-FR" b="1" dirty="0">
                <a:solidFill>
                  <a:srgbClr val="000000"/>
                </a:solidFill>
                <a:ea typeface="Times New Roman" pitchFamily="18" charset="0"/>
                <a:cs typeface="Arial" pitchFamily="34" charset="0"/>
              </a:rPr>
              <a:t>signe de </a:t>
            </a:r>
            <a:r>
              <a:rPr lang="fr-FR" b="1" dirty="0" err="1">
                <a:solidFill>
                  <a:srgbClr val="000000"/>
                </a:solidFill>
                <a:ea typeface="Times New Roman" pitchFamily="18" charset="0"/>
                <a:cs typeface="Arial" pitchFamily="34" charset="0"/>
              </a:rPr>
              <a:t>Quintéro</a:t>
            </a:r>
            <a:r>
              <a:rPr lang="fr-FR" b="1" dirty="0">
                <a:solidFill>
                  <a:srgbClr val="000000"/>
                </a:solidFill>
                <a:ea typeface="Times New Roman" pitchFamily="18" charset="0"/>
                <a:cs typeface="Arial" pitchFamily="34" charset="0"/>
              </a:rPr>
              <a:t> </a:t>
            </a:r>
            <a:r>
              <a:rPr lang="fr-FR" dirty="0">
                <a:solidFill>
                  <a:srgbClr val="000000"/>
                </a:solidFill>
                <a:ea typeface="Times New Roman" pitchFamily="18" charset="0"/>
                <a:cs typeface="Arial" pitchFamily="34" charset="0"/>
              </a:rPr>
              <a:t>(rotation marginale ou axiale de l’incisive latérale).</a:t>
            </a:r>
            <a:endParaRPr lang="fr-FR" dirty="0">
              <a:cs typeface="Arial" pitchFamily="34" charset="0"/>
            </a:endParaRPr>
          </a:p>
        </p:txBody>
      </p:sp>
      <p:sp>
        <p:nvSpPr>
          <p:cNvPr id="7" name="Rectangle 6"/>
          <p:cNvSpPr/>
          <p:nvPr/>
        </p:nvSpPr>
        <p:spPr>
          <a:xfrm>
            <a:off x="928662" y="2857496"/>
            <a:ext cx="2537746" cy="369332"/>
          </a:xfrm>
          <a:prstGeom prst="rect">
            <a:avLst/>
          </a:prstGeom>
        </p:spPr>
        <p:txBody>
          <a:bodyPr wrap="none">
            <a:spAutoFit/>
          </a:bodyPr>
          <a:lstStyle/>
          <a:p>
            <a:pPr lvl="0" eaLnBrk="0" fontAlgn="base" hangingPunct="0">
              <a:spcBef>
                <a:spcPct val="0"/>
              </a:spcBef>
              <a:spcAft>
                <a:spcPct val="0"/>
              </a:spcAft>
              <a:tabLst>
                <a:tab pos="228600" algn="l"/>
              </a:tabLst>
            </a:pPr>
            <a:r>
              <a:rPr lang="fr-FR" dirty="0">
                <a:solidFill>
                  <a:srgbClr val="000000"/>
                </a:solidFill>
                <a:ea typeface="Times New Roman" pitchFamily="18" charset="0"/>
                <a:cs typeface="Arial" pitchFamily="34" charset="0"/>
              </a:rPr>
              <a:t>Ectopie et rotation dentaire.</a:t>
            </a:r>
            <a:endParaRPr lang="fr-FR" dirty="0">
              <a:cs typeface="Arial" pitchFamily="34" charset="0"/>
            </a:endParaRPr>
          </a:p>
        </p:txBody>
      </p:sp>
      <p:sp>
        <p:nvSpPr>
          <p:cNvPr id="8" name="Rectangle 7"/>
          <p:cNvSpPr/>
          <p:nvPr/>
        </p:nvSpPr>
        <p:spPr>
          <a:xfrm>
            <a:off x="1000100" y="3500438"/>
            <a:ext cx="6000776" cy="369332"/>
          </a:xfrm>
          <a:prstGeom prst="rect">
            <a:avLst/>
          </a:prstGeom>
        </p:spPr>
        <p:txBody>
          <a:bodyPr wrap="square">
            <a:spAutoFit/>
          </a:bodyPr>
          <a:lstStyle/>
          <a:p>
            <a:pPr lvl="0" eaLnBrk="0" fontAlgn="base" hangingPunct="0">
              <a:spcBef>
                <a:spcPct val="0"/>
              </a:spcBef>
              <a:spcAft>
                <a:spcPct val="0"/>
              </a:spcAft>
              <a:tabLst>
                <a:tab pos="228600" algn="l"/>
              </a:tabLst>
            </a:pPr>
            <a:r>
              <a:rPr lang="fr-FR" dirty="0">
                <a:solidFill>
                  <a:srgbClr val="000000"/>
                </a:solidFill>
                <a:ea typeface="Times New Roman" pitchFamily="18" charset="0"/>
                <a:cs typeface="Arial" pitchFamily="34" charset="0"/>
              </a:rPr>
              <a:t>Tendance à la carie et abrasion prématurée.</a:t>
            </a:r>
            <a:endParaRPr lang="fr-FR" dirty="0">
              <a:cs typeface="Arial" pitchFamily="34" charset="0"/>
            </a:endParaRPr>
          </a:p>
        </p:txBody>
      </p:sp>
      <p:sp>
        <p:nvSpPr>
          <p:cNvPr id="9" name="Rectangle 8"/>
          <p:cNvSpPr/>
          <p:nvPr/>
        </p:nvSpPr>
        <p:spPr>
          <a:xfrm>
            <a:off x="500034" y="1071546"/>
            <a:ext cx="1746953" cy="523220"/>
          </a:xfrm>
          <a:prstGeom prst="rect">
            <a:avLst/>
          </a:prstGeom>
        </p:spPr>
        <p:txBody>
          <a:bodyPr wrap="none">
            <a:spAutoFit/>
          </a:bodyPr>
          <a:lstStyle/>
          <a:p>
            <a:pPr lvl="0" eaLnBrk="0" fontAlgn="base" hangingPunct="0">
              <a:spcBef>
                <a:spcPct val="0"/>
              </a:spcBef>
              <a:spcAft>
                <a:spcPct val="0"/>
              </a:spcAft>
              <a:tabLst>
                <a:tab pos="228600" algn="l"/>
              </a:tabLst>
            </a:pPr>
            <a:r>
              <a:rPr lang="fr-FR" sz="2800" b="1" i="1" dirty="0">
                <a:ea typeface="Times New Roman" pitchFamily="18" charset="0"/>
                <a:cs typeface="Arial" pitchFamily="34" charset="0"/>
              </a:rPr>
              <a:t>Dentaires :</a:t>
            </a:r>
            <a:endParaRPr lang="fr-FR" sz="2800" i="1" dirty="0">
              <a:cs typeface="Arial" pitchFamily="34" charset="0"/>
            </a:endParaRPr>
          </a:p>
        </p:txBody>
      </p:sp>
      <p:sp>
        <p:nvSpPr>
          <p:cNvPr id="10" name="Rectangle 9"/>
          <p:cNvSpPr/>
          <p:nvPr/>
        </p:nvSpPr>
        <p:spPr>
          <a:xfrm>
            <a:off x="1785918" y="571480"/>
            <a:ext cx="5451685" cy="523220"/>
          </a:xfrm>
          <a:prstGeom prst="rect">
            <a:avLst/>
          </a:prstGeom>
        </p:spPr>
        <p:txBody>
          <a:bodyPr wrap="none">
            <a:spAutoFit/>
          </a:bodyPr>
          <a:lstStyle/>
          <a:p>
            <a:pPr lvl="0" fontAlgn="base">
              <a:spcBef>
                <a:spcPct val="0"/>
              </a:spcBef>
              <a:spcAft>
                <a:spcPct val="0"/>
              </a:spcAft>
              <a:tabLst>
                <a:tab pos="228600" algn="l"/>
              </a:tabLst>
            </a:pPr>
            <a:r>
              <a:rPr lang="fr-FR" sz="2800" b="1" dirty="0">
                <a:solidFill>
                  <a:schemeClr val="accent1"/>
                </a:solidFill>
                <a:ea typeface="Times New Roman" pitchFamily="18" charset="0"/>
                <a:cs typeface="Arial" pitchFamily="34" charset="0"/>
              </a:rPr>
              <a:t>3/1.4.Conséquences à long terme : </a:t>
            </a:r>
            <a:endParaRPr lang="fr-FR" sz="2800" dirty="0">
              <a:solidFill>
                <a:schemeClr val="accent1"/>
              </a:solidFill>
              <a:cs typeface="Arial" pitchFamily="34" charset="0"/>
            </a:endParaRPr>
          </a:p>
        </p:txBody>
      </p:sp>
      <p:sp>
        <p:nvSpPr>
          <p:cNvPr id="11" name="Rectangle 10"/>
          <p:cNvSpPr/>
          <p:nvPr/>
        </p:nvSpPr>
        <p:spPr>
          <a:xfrm>
            <a:off x="539552" y="1052736"/>
            <a:ext cx="1940596" cy="461665"/>
          </a:xfrm>
          <a:prstGeom prst="rect">
            <a:avLst/>
          </a:prstGeom>
        </p:spPr>
        <p:txBody>
          <a:bodyPr wrap="none">
            <a:spAutoFit/>
          </a:bodyPr>
          <a:lstStyle/>
          <a:p>
            <a:pPr lvl="0" eaLnBrk="0" fontAlgn="base" hangingPunct="0">
              <a:spcBef>
                <a:spcPct val="0"/>
              </a:spcBef>
              <a:spcAft>
                <a:spcPct val="0"/>
              </a:spcAft>
              <a:tabLst>
                <a:tab pos="228600" algn="l"/>
              </a:tabLst>
            </a:pPr>
            <a:r>
              <a:rPr lang="fr-FR" sz="2400" b="1" i="1" dirty="0">
                <a:ea typeface="Times New Roman" pitchFamily="18" charset="0"/>
                <a:cs typeface="Arial" pitchFamily="34" charset="0"/>
              </a:rPr>
              <a:t>Parodontales : </a:t>
            </a:r>
            <a:endParaRPr lang="fr-FR" sz="2400" i="1" dirty="0">
              <a:cs typeface="Arial" pitchFamily="34" charset="0"/>
            </a:endParaRPr>
          </a:p>
        </p:txBody>
      </p:sp>
      <p:sp>
        <p:nvSpPr>
          <p:cNvPr id="12" name="Rectangle 11"/>
          <p:cNvSpPr/>
          <p:nvPr/>
        </p:nvSpPr>
        <p:spPr>
          <a:xfrm>
            <a:off x="642910" y="1714488"/>
            <a:ext cx="2428892" cy="1477328"/>
          </a:xfrm>
          <a:prstGeom prst="rect">
            <a:avLst/>
          </a:prstGeom>
          <a:solidFill>
            <a:schemeClr val="tx1"/>
          </a:solidFill>
          <a:ln w="38100">
            <a:solidFill>
              <a:schemeClr val="accent1"/>
            </a:solidFill>
          </a:ln>
        </p:spPr>
        <p:txBody>
          <a:bodyPr wrap="square">
            <a:spAutoFit/>
          </a:bodyPr>
          <a:lstStyle/>
          <a:p>
            <a:pPr lvl="0" eaLnBrk="0" fontAlgn="base" hangingPunct="0">
              <a:spcBef>
                <a:spcPct val="0"/>
              </a:spcBef>
              <a:spcAft>
                <a:spcPct val="0"/>
              </a:spcAft>
              <a:tabLst>
                <a:tab pos="228600" algn="l"/>
              </a:tabLst>
            </a:pPr>
            <a:r>
              <a:rPr lang="fr-FR" dirty="0">
                <a:solidFill>
                  <a:srgbClr val="000000"/>
                </a:solidFill>
                <a:ea typeface="Times New Roman" pitchFamily="18" charset="0"/>
                <a:cs typeface="Arial" pitchFamily="34" charset="0"/>
              </a:rPr>
              <a:t>Difficulté d’élimination de la plaque dentaire ce qui se manifeste par des gingivites voire parodontites.</a:t>
            </a:r>
            <a:endParaRPr lang="fr-FR" dirty="0">
              <a:cs typeface="Arial" pitchFamily="34" charset="0"/>
            </a:endParaRPr>
          </a:p>
        </p:txBody>
      </p:sp>
      <p:sp>
        <p:nvSpPr>
          <p:cNvPr id="13" name="Rectangle 12"/>
          <p:cNvSpPr/>
          <p:nvPr/>
        </p:nvSpPr>
        <p:spPr>
          <a:xfrm>
            <a:off x="3428992" y="1714488"/>
            <a:ext cx="2357454" cy="1200329"/>
          </a:xfrm>
          <a:prstGeom prst="rect">
            <a:avLst/>
          </a:prstGeom>
          <a:solidFill>
            <a:schemeClr val="tx1"/>
          </a:solidFill>
          <a:ln w="38100">
            <a:solidFill>
              <a:schemeClr val="accent1"/>
            </a:solidFill>
          </a:ln>
        </p:spPr>
        <p:txBody>
          <a:bodyPr wrap="square">
            <a:spAutoFit/>
          </a:bodyPr>
          <a:lstStyle/>
          <a:p>
            <a:r>
              <a:rPr lang="fr-FR" dirty="0">
                <a:solidFill>
                  <a:srgbClr val="000000"/>
                </a:solidFill>
                <a:ea typeface="Times New Roman" pitchFamily="18" charset="0"/>
                <a:cs typeface="Arial" pitchFamily="34" charset="0"/>
              </a:rPr>
              <a:t>Toute dent trop </a:t>
            </a:r>
            <a:r>
              <a:rPr lang="fr-FR" dirty="0" err="1">
                <a:solidFill>
                  <a:srgbClr val="000000"/>
                </a:solidFill>
                <a:ea typeface="Times New Roman" pitchFamily="18" charset="0"/>
                <a:cs typeface="Arial" pitchFamily="34" charset="0"/>
              </a:rPr>
              <a:t>vestibulée</a:t>
            </a:r>
            <a:r>
              <a:rPr lang="fr-FR" dirty="0">
                <a:solidFill>
                  <a:srgbClr val="000000"/>
                </a:solidFill>
                <a:ea typeface="Times New Roman" pitchFamily="18" charset="0"/>
                <a:cs typeface="Arial" pitchFamily="34" charset="0"/>
              </a:rPr>
              <a:t> risque de présenter une dénudation ou une déhiscence ultérieure</a:t>
            </a:r>
            <a:endParaRPr lang="fr-FR" dirty="0"/>
          </a:p>
        </p:txBody>
      </p:sp>
      <p:sp>
        <p:nvSpPr>
          <p:cNvPr id="14" name="Rectangle 13"/>
          <p:cNvSpPr/>
          <p:nvPr/>
        </p:nvSpPr>
        <p:spPr>
          <a:xfrm>
            <a:off x="6215074" y="1714488"/>
            <a:ext cx="2071702" cy="1200329"/>
          </a:xfrm>
          <a:prstGeom prst="rect">
            <a:avLst/>
          </a:prstGeom>
          <a:solidFill>
            <a:schemeClr val="tx1"/>
          </a:solidFill>
          <a:ln w="38100">
            <a:solidFill>
              <a:schemeClr val="accent1"/>
            </a:solidFill>
          </a:ln>
        </p:spPr>
        <p:txBody>
          <a:bodyPr wrap="square">
            <a:spAutoFit/>
          </a:bodyPr>
          <a:lstStyle/>
          <a:p>
            <a:pPr lvl="0" eaLnBrk="0" fontAlgn="base" hangingPunct="0">
              <a:spcBef>
                <a:spcPct val="0"/>
              </a:spcBef>
              <a:spcAft>
                <a:spcPct val="0"/>
              </a:spcAft>
              <a:tabLst>
                <a:tab pos="228600" algn="l"/>
              </a:tabLst>
            </a:pPr>
            <a:r>
              <a:rPr lang="fr-FR" dirty="0">
                <a:solidFill>
                  <a:srgbClr val="000000"/>
                </a:solidFill>
                <a:ea typeface="Times New Roman" pitchFamily="18" charset="0"/>
                <a:cs typeface="Arial" pitchFamily="34" charset="0"/>
              </a:rPr>
              <a:t>Manque ou absence de gencive attachée au niveau des dents ectopiques.</a:t>
            </a:r>
            <a:endParaRPr lang="fr-FR" dirty="0">
              <a:cs typeface="Arial" pitchFamily="34" charset="0"/>
            </a:endParaRPr>
          </a:p>
        </p:txBody>
      </p:sp>
      <p:pic>
        <p:nvPicPr>
          <p:cNvPr id="15" name="Picture 2"/>
          <p:cNvPicPr>
            <a:picLocks noChangeAspect="1" noChangeArrowheads="1"/>
          </p:cNvPicPr>
          <p:nvPr/>
        </p:nvPicPr>
        <p:blipFill>
          <a:blip r:embed="rId3" cstate="print"/>
          <a:srcRect l="3989" t="4762" r="4255" b="9524"/>
          <a:stretch>
            <a:fillRect/>
          </a:stretch>
        </p:blipFill>
        <p:spPr bwMode="auto">
          <a:xfrm>
            <a:off x="3357554" y="3643314"/>
            <a:ext cx="2428892" cy="2928958"/>
          </a:xfrm>
          <a:prstGeom prst="rect">
            <a:avLst/>
          </a:prstGeom>
          <a:noFill/>
        </p:spPr>
      </p:pic>
      <p:pic>
        <p:nvPicPr>
          <p:cNvPr id="16" name="Picture 3"/>
          <p:cNvPicPr>
            <a:picLocks noChangeAspect="1" noChangeArrowheads="1"/>
          </p:cNvPicPr>
          <p:nvPr/>
        </p:nvPicPr>
        <p:blipFill>
          <a:blip r:embed="rId4" cstate="print"/>
          <a:srcRect t="5747" r="4255" b="13793"/>
          <a:stretch>
            <a:fillRect/>
          </a:stretch>
        </p:blipFill>
        <p:spPr bwMode="auto">
          <a:xfrm>
            <a:off x="6143636" y="3643314"/>
            <a:ext cx="2500330" cy="30003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5"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strVal val="#ppt_w*0.70"/>
                                          </p:val>
                                        </p:tav>
                                        <p:tav tm="100000">
                                          <p:val>
                                            <p:strVal val="#ppt_w"/>
                                          </p:val>
                                        </p:tav>
                                      </p:tavLst>
                                    </p:anim>
                                    <p:anim calcmode="lin" valueType="num">
                                      <p:cBhvr>
                                        <p:cTn id="11" dur="1000" fill="hold"/>
                                        <p:tgtEl>
                                          <p:spTgt spid="2"/>
                                        </p:tgtEl>
                                        <p:attrNameLst>
                                          <p:attrName>ppt_h</p:attrName>
                                        </p:attrNameLst>
                                      </p:cBhvr>
                                      <p:tavLst>
                                        <p:tav tm="0">
                                          <p:val>
                                            <p:strVal val="#ppt_h"/>
                                          </p:val>
                                        </p:tav>
                                        <p:tav tm="100000">
                                          <p:val>
                                            <p:strVal val="#ppt_h"/>
                                          </p:val>
                                        </p:tav>
                                      </p:tavLst>
                                    </p:anim>
                                    <p:animEffect transition="in" filter="fade">
                                      <p:cBhvr>
                                        <p:cTn id="12" dur="1000"/>
                                        <p:tgtEl>
                                          <p:spTgt spid="2"/>
                                        </p:tgtEl>
                                      </p:cBhvr>
                                    </p:animEffect>
                                  </p:childTnLst>
                                </p:cTn>
                              </p:par>
                            </p:childTnLst>
                          </p:cTn>
                        </p:par>
                        <p:par>
                          <p:cTn id="13" fill="hold">
                            <p:stCondLst>
                              <p:cond delay="1000"/>
                            </p:stCondLst>
                            <p:childTnLst>
                              <p:par>
                                <p:cTn id="14" presetID="5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strVal val="#ppt_w*0.70"/>
                                          </p:val>
                                        </p:tav>
                                        <p:tav tm="100000">
                                          <p:val>
                                            <p:strVal val="#ppt_w"/>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heckerboard(across)">
                                      <p:cBhvr>
                                        <p:cTn id="23" dur="500"/>
                                        <p:tgtEl>
                                          <p:spTgt spid="4"/>
                                        </p:tgtEl>
                                      </p:cBhvr>
                                    </p:animEffect>
                                  </p:childTnLst>
                                </p:cTn>
                              </p:par>
                            </p:childTnLst>
                          </p:cTn>
                        </p:par>
                        <p:par>
                          <p:cTn id="24" fill="hold">
                            <p:stCondLst>
                              <p:cond delay="500"/>
                            </p:stCondLst>
                            <p:childTnLst>
                              <p:par>
                                <p:cTn id="25" presetID="55"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ppt_w*0.70"/>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heckerboard(across)">
                                      <p:cBhvr>
                                        <p:cTn id="34" dur="500"/>
                                        <p:tgtEl>
                                          <p:spTgt spid="5"/>
                                        </p:tgtEl>
                                      </p:cBhvr>
                                    </p:animEffect>
                                  </p:childTnLst>
                                </p:cTn>
                              </p:par>
                            </p:childTnLst>
                          </p:cTn>
                        </p:par>
                        <p:par>
                          <p:cTn id="35" fill="hold">
                            <p:stCondLst>
                              <p:cond delay="500"/>
                            </p:stCondLst>
                            <p:childTnLst>
                              <p:par>
                                <p:cTn id="36" presetID="55"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strVal val="#ppt_w*0.7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7" presetClass="exit" presetSubtype="4" fill="hold" grpId="1" nodeType="clickEffect">
                                  <p:stCondLst>
                                    <p:cond delay="0"/>
                                  </p:stCondLst>
                                  <p:childTnLst>
                                    <p:anim calcmode="lin" valueType="num">
                                      <p:cBhvr additive="base">
                                        <p:cTn id="44" dur="500"/>
                                        <p:tgtEl>
                                          <p:spTgt spid="9"/>
                                        </p:tgtEl>
                                        <p:attrNameLst>
                                          <p:attrName>ppt_x</p:attrName>
                                        </p:attrNameLst>
                                      </p:cBhvr>
                                      <p:tavLst>
                                        <p:tav tm="0">
                                          <p:val>
                                            <p:strVal val="ppt_x"/>
                                          </p:val>
                                        </p:tav>
                                        <p:tav tm="100000">
                                          <p:val>
                                            <p:strVal val="ppt_x"/>
                                          </p:val>
                                        </p:tav>
                                      </p:tavLst>
                                    </p:anim>
                                    <p:anim calcmode="lin" valueType="num">
                                      <p:cBhvr additive="base">
                                        <p:cTn id="45" dur="500"/>
                                        <p:tgtEl>
                                          <p:spTgt spid="9"/>
                                        </p:tgtEl>
                                        <p:attrNameLst>
                                          <p:attrName>ppt_y</p:attrName>
                                        </p:attrNameLst>
                                      </p:cBhvr>
                                      <p:tavLst>
                                        <p:tav tm="0">
                                          <p:val>
                                            <p:strVal val="ppt_y"/>
                                          </p:val>
                                        </p:tav>
                                        <p:tav tm="100000">
                                          <p:val>
                                            <p:strVal val="1+ppt_h/2"/>
                                          </p:val>
                                        </p:tav>
                                      </p:tavLst>
                                    </p:anim>
                                    <p:set>
                                      <p:cBhvr>
                                        <p:cTn id="46" dur="1" fill="hold">
                                          <p:stCondLst>
                                            <p:cond delay="499"/>
                                          </p:stCondLst>
                                        </p:cTn>
                                        <p:tgtEl>
                                          <p:spTgt spid="9"/>
                                        </p:tgtEl>
                                        <p:attrNameLst>
                                          <p:attrName>style.visibility</p:attrName>
                                        </p:attrNameLst>
                                      </p:cBhvr>
                                      <p:to>
                                        <p:strVal val="hidden"/>
                                      </p:to>
                                    </p:set>
                                  </p:childTnLst>
                                </p:cTn>
                              </p:par>
                              <p:par>
                                <p:cTn id="47" presetID="7" presetClass="exit" presetSubtype="4" fill="hold" nodeType="withEffect">
                                  <p:stCondLst>
                                    <p:cond delay="0"/>
                                  </p:stCondLst>
                                  <p:childTnLst>
                                    <p:anim calcmode="lin" valueType="num">
                                      <p:cBhvr additive="base">
                                        <p:cTn id="48" dur="500"/>
                                        <p:tgtEl>
                                          <p:spTgt spid="2"/>
                                        </p:tgtEl>
                                        <p:attrNameLst>
                                          <p:attrName>ppt_x</p:attrName>
                                        </p:attrNameLst>
                                      </p:cBhvr>
                                      <p:tavLst>
                                        <p:tav tm="0">
                                          <p:val>
                                            <p:strVal val="ppt_x"/>
                                          </p:val>
                                        </p:tav>
                                        <p:tav tm="100000">
                                          <p:val>
                                            <p:strVal val="ppt_x"/>
                                          </p:val>
                                        </p:tav>
                                      </p:tavLst>
                                    </p:anim>
                                    <p:anim calcmode="lin" valueType="num">
                                      <p:cBhvr additive="base">
                                        <p:cTn id="49" dur="500"/>
                                        <p:tgtEl>
                                          <p:spTgt spid="2"/>
                                        </p:tgtEl>
                                        <p:attrNameLst>
                                          <p:attrName>ppt_y</p:attrName>
                                        </p:attrNameLst>
                                      </p:cBhvr>
                                      <p:tavLst>
                                        <p:tav tm="0">
                                          <p:val>
                                            <p:strVal val="ppt_y"/>
                                          </p:val>
                                        </p:tav>
                                        <p:tav tm="100000">
                                          <p:val>
                                            <p:strVal val="1+ppt_h/2"/>
                                          </p:val>
                                        </p:tav>
                                      </p:tavLst>
                                    </p:anim>
                                    <p:set>
                                      <p:cBhvr>
                                        <p:cTn id="50" dur="1" fill="hold">
                                          <p:stCondLst>
                                            <p:cond delay="499"/>
                                          </p:stCondLst>
                                        </p:cTn>
                                        <p:tgtEl>
                                          <p:spTgt spid="2"/>
                                        </p:tgtEl>
                                        <p:attrNameLst>
                                          <p:attrName>style.visibility</p:attrName>
                                        </p:attrNameLst>
                                      </p:cBhvr>
                                      <p:to>
                                        <p:strVal val="hidden"/>
                                      </p:to>
                                    </p:set>
                                  </p:childTnLst>
                                </p:cTn>
                              </p:par>
                              <p:par>
                                <p:cTn id="51" presetID="7" presetClass="exit" presetSubtype="4" fill="hold" grpId="1" nodeType="withEffect">
                                  <p:stCondLst>
                                    <p:cond delay="0"/>
                                  </p:stCondLst>
                                  <p:childTnLst>
                                    <p:anim calcmode="lin" valueType="num">
                                      <p:cBhvr additive="base">
                                        <p:cTn id="52" dur="500"/>
                                        <p:tgtEl>
                                          <p:spTgt spid="6"/>
                                        </p:tgtEl>
                                        <p:attrNameLst>
                                          <p:attrName>ppt_x</p:attrName>
                                        </p:attrNameLst>
                                      </p:cBhvr>
                                      <p:tavLst>
                                        <p:tav tm="0">
                                          <p:val>
                                            <p:strVal val="ppt_x"/>
                                          </p:val>
                                        </p:tav>
                                        <p:tav tm="100000">
                                          <p:val>
                                            <p:strVal val="ppt_x"/>
                                          </p:val>
                                        </p:tav>
                                      </p:tavLst>
                                    </p:anim>
                                    <p:anim calcmode="lin" valueType="num">
                                      <p:cBhvr additive="base">
                                        <p:cTn id="53" dur="500"/>
                                        <p:tgtEl>
                                          <p:spTgt spid="6"/>
                                        </p:tgtEl>
                                        <p:attrNameLst>
                                          <p:attrName>ppt_y</p:attrName>
                                        </p:attrNameLst>
                                      </p:cBhvr>
                                      <p:tavLst>
                                        <p:tav tm="0">
                                          <p:val>
                                            <p:strVal val="ppt_y"/>
                                          </p:val>
                                        </p:tav>
                                        <p:tav tm="100000">
                                          <p:val>
                                            <p:strVal val="1+ppt_h/2"/>
                                          </p:val>
                                        </p:tav>
                                      </p:tavLst>
                                    </p:anim>
                                    <p:set>
                                      <p:cBhvr>
                                        <p:cTn id="54" dur="1" fill="hold">
                                          <p:stCondLst>
                                            <p:cond delay="499"/>
                                          </p:stCondLst>
                                        </p:cTn>
                                        <p:tgtEl>
                                          <p:spTgt spid="6"/>
                                        </p:tgtEl>
                                        <p:attrNameLst>
                                          <p:attrName>style.visibility</p:attrName>
                                        </p:attrNameLst>
                                      </p:cBhvr>
                                      <p:to>
                                        <p:strVal val="hidden"/>
                                      </p:to>
                                    </p:set>
                                  </p:childTnLst>
                                </p:cTn>
                              </p:par>
                              <p:par>
                                <p:cTn id="55" presetID="7" presetClass="exit" presetSubtype="4" fill="hold" nodeType="withEffect">
                                  <p:stCondLst>
                                    <p:cond delay="0"/>
                                  </p:stCondLst>
                                  <p:childTnLst>
                                    <p:anim calcmode="lin" valueType="num">
                                      <p:cBhvr additive="base">
                                        <p:cTn id="56" dur="500"/>
                                        <p:tgtEl>
                                          <p:spTgt spid="4"/>
                                        </p:tgtEl>
                                        <p:attrNameLst>
                                          <p:attrName>ppt_x</p:attrName>
                                        </p:attrNameLst>
                                      </p:cBhvr>
                                      <p:tavLst>
                                        <p:tav tm="0">
                                          <p:val>
                                            <p:strVal val="ppt_x"/>
                                          </p:val>
                                        </p:tav>
                                        <p:tav tm="100000">
                                          <p:val>
                                            <p:strVal val="ppt_x"/>
                                          </p:val>
                                        </p:tav>
                                      </p:tavLst>
                                    </p:anim>
                                    <p:anim calcmode="lin" valueType="num">
                                      <p:cBhvr additive="base">
                                        <p:cTn id="57" dur="500"/>
                                        <p:tgtEl>
                                          <p:spTgt spid="4"/>
                                        </p:tgtEl>
                                        <p:attrNameLst>
                                          <p:attrName>ppt_y</p:attrName>
                                        </p:attrNameLst>
                                      </p:cBhvr>
                                      <p:tavLst>
                                        <p:tav tm="0">
                                          <p:val>
                                            <p:strVal val="ppt_y"/>
                                          </p:val>
                                        </p:tav>
                                        <p:tav tm="100000">
                                          <p:val>
                                            <p:strVal val="1+ppt_h/2"/>
                                          </p:val>
                                        </p:tav>
                                      </p:tavLst>
                                    </p:anim>
                                    <p:set>
                                      <p:cBhvr>
                                        <p:cTn id="58" dur="1" fill="hold">
                                          <p:stCondLst>
                                            <p:cond delay="499"/>
                                          </p:stCondLst>
                                        </p:cTn>
                                        <p:tgtEl>
                                          <p:spTgt spid="4"/>
                                        </p:tgtEl>
                                        <p:attrNameLst>
                                          <p:attrName>style.visibility</p:attrName>
                                        </p:attrNameLst>
                                      </p:cBhvr>
                                      <p:to>
                                        <p:strVal val="hidden"/>
                                      </p:to>
                                    </p:set>
                                  </p:childTnLst>
                                </p:cTn>
                              </p:par>
                              <p:par>
                                <p:cTn id="59" presetID="7" presetClass="exit" presetSubtype="4" fill="hold" grpId="1" nodeType="withEffect">
                                  <p:stCondLst>
                                    <p:cond delay="0"/>
                                  </p:stCondLst>
                                  <p:childTnLst>
                                    <p:anim calcmode="lin" valueType="num">
                                      <p:cBhvr additive="base">
                                        <p:cTn id="60" dur="500"/>
                                        <p:tgtEl>
                                          <p:spTgt spid="7"/>
                                        </p:tgtEl>
                                        <p:attrNameLst>
                                          <p:attrName>ppt_x</p:attrName>
                                        </p:attrNameLst>
                                      </p:cBhvr>
                                      <p:tavLst>
                                        <p:tav tm="0">
                                          <p:val>
                                            <p:strVal val="ppt_x"/>
                                          </p:val>
                                        </p:tav>
                                        <p:tav tm="100000">
                                          <p:val>
                                            <p:strVal val="ppt_x"/>
                                          </p:val>
                                        </p:tav>
                                      </p:tavLst>
                                    </p:anim>
                                    <p:anim calcmode="lin" valueType="num">
                                      <p:cBhvr additive="base">
                                        <p:cTn id="61" dur="500"/>
                                        <p:tgtEl>
                                          <p:spTgt spid="7"/>
                                        </p:tgtEl>
                                        <p:attrNameLst>
                                          <p:attrName>ppt_y</p:attrName>
                                        </p:attrNameLst>
                                      </p:cBhvr>
                                      <p:tavLst>
                                        <p:tav tm="0">
                                          <p:val>
                                            <p:strVal val="ppt_y"/>
                                          </p:val>
                                        </p:tav>
                                        <p:tav tm="100000">
                                          <p:val>
                                            <p:strVal val="1+ppt_h/2"/>
                                          </p:val>
                                        </p:tav>
                                      </p:tavLst>
                                    </p:anim>
                                    <p:set>
                                      <p:cBhvr>
                                        <p:cTn id="62" dur="1" fill="hold">
                                          <p:stCondLst>
                                            <p:cond delay="499"/>
                                          </p:stCondLst>
                                        </p:cTn>
                                        <p:tgtEl>
                                          <p:spTgt spid="7"/>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5"/>
                                        </p:tgtEl>
                                        <p:attrNameLst>
                                          <p:attrName>ppt_x</p:attrName>
                                        </p:attrNameLst>
                                      </p:cBhvr>
                                      <p:tavLst>
                                        <p:tav tm="0">
                                          <p:val>
                                            <p:strVal val="ppt_x"/>
                                          </p:val>
                                        </p:tav>
                                        <p:tav tm="100000">
                                          <p:val>
                                            <p:strVal val="ppt_x"/>
                                          </p:val>
                                        </p:tav>
                                      </p:tavLst>
                                    </p:anim>
                                    <p:anim calcmode="lin" valueType="num">
                                      <p:cBhvr additive="base">
                                        <p:cTn id="65" dur="500"/>
                                        <p:tgtEl>
                                          <p:spTgt spid="5"/>
                                        </p:tgtEl>
                                        <p:attrNameLst>
                                          <p:attrName>ppt_y</p:attrName>
                                        </p:attrNameLst>
                                      </p:cBhvr>
                                      <p:tavLst>
                                        <p:tav tm="0">
                                          <p:val>
                                            <p:strVal val="ppt_y"/>
                                          </p:val>
                                        </p:tav>
                                        <p:tav tm="100000">
                                          <p:val>
                                            <p:strVal val="1+ppt_h/2"/>
                                          </p:val>
                                        </p:tav>
                                      </p:tavLst>
                                    </p:anim>
                                    <p:set>
                                      <p:cBhvr>
                                        <p:cTn id="66" dur="1" fill="hold">
                                          <p:stCondLst>
                                            <p:cond delay="499"/>
                                          </p:stCondLst>
                                        </p:cTn>
                                        <p:tgtEl>
                                          <p:spTgt spid="5"/>
                                        </p:tgtEl>
                                        <p:attrNameLst>
                                          <p:attrName>style.visibility</p:attrName>
                                        </p:attrNameLst>
                                      </p:cBhvr>
                                      <p:to>
                                        <p:strVal val="hidden"/>
                                      </p:to>
                                    </p:set>
                                  </p:childTnLst>
                                </p:cTn>
                              </p:par>
                              <p:par>
                                <p:cTn id="67" presetID="7" presetClass="exit" presetSubtype="4" fill="hold" grpId="1" nodeType="withEffect">
                                  <p:stCondLst>
                                    <p:cond delay="0"/>
                                  </p:stCondLst>
                                  <p:childTnLst>
                                    <p:anim calcmode="lin" valueType="num">
                                      <p:cBhvr additive="base">
                                        <p:cTn id="68" dur="500"/>
                                        <p:tgtEl>
                                          <p:spTgt spid="8"/>
                                        </p:tgtEl>
                                        <p:attrNameLst>
                                          <p:attrName>ppt_x</p:attrName>
                                        </p:attrNameLst>
                                      </p:cBhvr>
                                      <p:tavLst>
                                        <p:tav tm="0">
                                          <p:val>
                                            <p:strVal val="ppt_x"/>
                                          </p:val>
                                        </p:tav>
                                        <p:tav tm="100000">
                                          <p:val>
                                            <p:strVal val="ppt_x"/>
                                          </p:val>
                                        </p:tav>
                                      </p:tavLst>
                                    </p:anim>
                                    <p:anim calcmode="lin" valueType="num">
                                      <p:cBhvr additive="base">
                                        <p:cTn id="69" dur="500"/>
                                        <p:tgtEl>
                                          <p:spTgt spid="8"/>
                                        </p:tgtEl>
                                        <p:attrNameLst>
                                          <p:attrName>ppt_y</p:attrName>
                                        </p:attrNameLst>
                                      </p:cBhvr>
                                      <p:tavLst>
                                        <p:tav tm="0">
                                          <p:val>
                                            <p:strVal val="ppt_y"/>
                                          </p:val>
                                        </p:tav>
                                        <p:tav tm="100000">
                                          <p:val>
                                            <p:strVal val="1+ppt_h/2"/>
                                          </p:val>
                                        </p:tav>
                                      </p:tavLst>
                                    </p:anim>
                                    <p:set>
                                      <p:cBhvr>
                                        <p:cTn id="70" dur="1" fill="hold">
                                          <p:stCondLst>
                                            <p:cond delay="499"/>
                                          </p:stCondLst>
                                        </p:cTn>
                                        <p:tgtEl>
                                          <p:spTgt spid="8"/>
                                        </p:tgtEl>
                                        <p:attrNameLst>
                                          <p:attrName>style.visibility</p:attrName>
                                        </p:attrNameLst>
                                      </p:cBhvr>
                                      <p:to>
                                        <p:strVal val="hidden"/>
                                      </p:to>
                                    </p:set>
                                  </p:childTnLst>
                                </p:cTn>
                              </p:par>
                            </p:childTnLst>
                          </p:cTn>
                        </p:par>
                        <p:par>
                          <p:cTn id="71" fill="hold">
                            <p:stCondLst>
                              <p:cond delay="500"/>
                            </p:stCondLst>
                            <p:childTnLst>
                              <p:par>
                                <p:cTn id="72" presetID="2" presetClass="entr" presetSubtype="4"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 calcmode="lin" valueType="num">
                                      <p:cBhvr additive="base">
                                        <p:cTn id="74" dur="500" fill="hold"/>
                                        <p:tgtEl>
                                          <p:spTgt spid="11"/>
                                        </p:tgtEl>
                                        <p:attrNameLst>
                                          <p:attrName>ppt_x</p:attrName>
                                        </p:attrNameLst>
                                      </p:cBhvr>
                                      <p:tavLst>
                                        <p:tav tm="0">
                                          <p:val>
                                            <p:strVal val="#ppt_x"/>
                                          </p:val>
                                        </p:tav>
                                        <p:tav tm="100000">
                                          <p:val>
                                            <p:strVal val="#ppt_x"/>
                                          </p:val>
                                        </p:tav>
                                      </p:tavLst>
                                    </p:anim>
                                    <p:anim calcmode="lin" valueType="num">
                                      <p:cBhvr additive="base">
                                        <p:cTn id="7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checkerboard(across)">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checkerboard(across)">
                                      <p:cBhvr>
                                        <p:cTn id="85" dur="500"/>
                                        <p:tgtEl>
                                          <p:spTgt spid="13"/>
                                        </p:tgtEl>
                                      </p:cBhvr>
                                    </p:animEffect>
                                  </p:childTnLst>
                                </p:cTn>
                              </p:par>
                            </p:childTnLst>
                          </p:cTn>
                        </p:par>
                        <p:par>
                          <p:cTn id="86" fill="hold">
                            <p:stCondLst>
                              <p:cond delay="500"/>
                            </p:stCondLst>
                            <p:childTnLst>
                              <p:par>
                                <p:cTn id="87" presetID="2" presetClass="entr" presetSubtype="4"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ppt_x"/>
                                          </p:val>
                                        </p:tav>
                                        <p:tav tm="100000">
                                          <p:val>
                                            <p:strVal val="#ppt_x"/>
                                          </p:val>
                                        </p:tav>
                                      </p:tavLst>
                                    </p:anim>
                                    <p:anim calcmode="lin" valueType="num">
                                      <p:cBhvr additive="base">
                                        <p:cTn id="9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checkerboard(across)">
                                      <p:cBhvr>
                                        <p:cTn id="95" dur="500"/>
                                        <p:tgtEl>
                                          <p:spTgt spid="14"/>
                                        </p:tgtEl>
                                      </p:cBhvr>
                                    </p:animEffect>
                                  </p:childTnLst>
                                </p:cTn>
                              </p:par>
                            </p:childTnLst>
                          </p:cTn>
                        </p:par>
                        <p:par>
                          <p:cTn id="96" fill="hold">
                            <p:stCondLst>
                              <p:cond delay="500"/>
                            </p:stCondLst>
                            <p:childTnLst>
                              <p:par>
                                <p:cTn id="97" presetID="2" presetClass="entr" presetSubtype="4"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ppt_x"/>
                                          </p:val>
                                        </p:tav>
                                        <p:tav tm="100000">
                                          <p:val>
                                            <p:strVal val="#ppt_x"/>
                                          </p:val>
                                        </p:tav>
                                      </p:tavLst>
                                    </p:anim>
                                    <p:anim calcmode="lin" valueType="num">
                                      <p:cBhvr additive="base">
                                        <p:cTn id="10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1" grpId="0"/>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Rectangle 5"/>
          <p:cNvSpPr>
            <a:spLocks noChangeArrowheads="1"/>
          </p:cNvSpPr>
          <p:nvPr/>
        </p:nvSpPr>
        <p:spPr bwMode="auto">
          <a:xfrm>
            <a:off x="3143240" y="4685235"/>
            <a:ext cx="4500594"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dirty="0">
                <a:solidFill>
                  <a:schemeClr val="bg1"/>
                </a:solidFill>
                <a:ea typeface="SimSun" pitchFamily="2" charset="-122"/>
                <a:cs typeface="Times New Roman" pitchFamily="18" charset="0"/>
              </a:rPr>
              <a:t> </a:t>
            </a:r>
            <a:r>
              <a:rPr lang="fr-FR" sz="2400" i="1" dirty="0">
                <a:solidFill>
                  <a:schemeClr val="bg1"/>
                </a:solidFill>
                <a:ea typeface="SimSun" pitchFamily="2" charset="-122"/>
                <a:cs typeface="Arial" pitchFamily="34" charset="0"/>
              </a:rPr>
              <a:t>Un encombrement antérieur et supérieur important peut inciter le patient à ne pas découvrir sa denture au cours du sourire</a:t>
            </a:r>
            <a:endParaRPr kumimoji="0" lang="fr-FR" sz="2400" b="0" i="1" u="none" strike="noStrike" cap="none" normalizeH="0" baseline="0" dirty="0">
              <a:ln>
                <a:noFill/>
              </a:ln>
              <a:solidFill>
                <a:schemeClr val="bg1"/>
              </a:solidFill>
              <a:effectLst/>
              <a:cs typeface="Arial" pitchFamily="34" charset="0"/>
            </a:endParaRPr>
          </a:p>
        </p:txBody>
      </p:sp>
      <p:sp>
        <p:nvSpPr>
          <p:cNvPr id="7" name="Rectangle 6"/>
          <p:cNvSpPr/>
          <p:nvPr/>
        </p:nvSpPr>
        <p:spPr>
          <a:xfrm>
            <a:off x="1785918" y="571480"/>
            <a:ext cx="5451685" cy="523220"/>
          </a:xfrm>
          <a:prstGeom prst="rect">
            <a:avLst/>
          </a:prstGeom>
        </p:spPr>
        <p:txBody>
          <a:bodyPr wrap="none">
            <a:spAutoFit/>
          </a:bodyPr>
          <a:lstStyle/>
          <a:p>
            <a:pPr lvl="0" fontAlgn="base">
              <a:spcBef>
                <a:spcPct val="0"/>
              </a:spcBef>
              <a:spcAft>
                <a:spcPct val="0"/>
              </a:spcAft>
              <a:tabLst>
                <a:tab pos="228600" algn="l"/>
              </a:tabLst>
            </a:pPr>
            <a:r>
              <a:rPr lang="fr-FR" sz="2800" b="1" dirty="0">
                <a:solidFill>
                  <a:schemeClr val="accent1"/>
                </a:solidFill>
                <a:ea typeface="Times New Roman" pitchFamily="18" charset="0"/>
                <a:cs typeface="Arial" pitchFamily="34" charset="0"/>
              </a:rPr>
              <a:t>3/1.4.Conséquences à long terme : </a:t>
            </a:r>
            <a:endParaRPr lang="fr-FR" sz="2800" dirty="0">
              <a:solidFill>
                <a:schemeClr val="accent1"/>
              </a:solidFill>
              <a:cs typeface="Arial" pitchFamily="34" charset="0"/>
            </a:endParaRPr>
          </a:p>
        </p:txBody>
      </p:sp>
      <p:sp>
        <p:nvSpPr>
          <p:cNvPr id="8" name="Rectangle 7"/>
          <p:cNvSpPr/>
          <p:nvPr/>
        </p:nvSpPr>
        <p:spPr>
          <a:xfrm>
            <a:off x="1785918" y="1571612"/>
            <a:ext cx="1636987" cy="523220"/>
          </a:xfrm>
          <a:prstGeom prst="rect">
            <a:avLst/>
          </a:prstGeom>
        </p:spPr>
        <p:txBody>
          <a:bodyPr wrap="none">
            <a:spAutoFit/>
          </a:bodyPr>
          <a:lstStyle/>
          <a:p>
            <a:pPr lvl="0" eaLnBrk="0" fontAlgn="base" hangingPunct="0">
              <a:spcBef>
                <a:spcPct val="0"/>
              </a:spcBef>
              <a:spcAft>
                <a:spcPct val="0"/>
              </a:spcAft>
            </a:pPr>
            <a:r>
              <a:rPr lang="fr-FR" sz="2400" b="1" dirty="0">
                <a:ea typeface="Times New Roman" pitchFamily="18" charset="0"/>
                <a:cs typeface="Arial" pitchFamily="34" charset="0"/>
              </a:rPr>
              <a:t>Occlusales</a:t>
            </a:r>
            <a:r>
              <a:rPr lang="fr-FR" sz="2800" b="1" dirty="0">
                <a:ea typeface="Times New Roman" pitchFamily="18" charset="0"/>
                <a:cs typeface="Arial" pitchFamily="34" charset="0"/>
              </a:rPr>
              <a:t> </a:t>
            </a:r>
            <a:endParaRPr lang="fr-FR" sz="2800" dirty="0">
              <a:cs typeface="Arial" pitchFamily="34" charset="0"/>
            </a:endParaRPr>
          </a:p>
        </p:txBody>
      </p:sp>
      <p:sp>
        <p:nvSpPr>
          <p:cNvPr id="9" name="Rectangle 8"/>
          <p:cNvSpPr/>
          <p:nvPr/>
        </p:nvSpPr>
        <p:spPr>
          <a:xfrm>
            <a:off x="1643042" y="2643182"/>
            <a:ext cx="3071834" cy="1107996"/>
          </a:xfrm>
          <a:prstGeom prst="rect">
            <a:avLst/>
          </a:prstGeom>
        </p:spPr>
        <p:txBody>
          <a:bodyPr wrap="square">
            <a:spAutoFit/>
          </a:bodyPr>
          <a:lstStyle/>
          <a:p>
            <a:pPr lvl="0" eaLnBrk="0" fontAlgn="base" hangingPunct="0">
              <a:spcBef>
                <a:spcPct val="0"/>
              </a:spcBef>
              <a:spcAft>
                <a:spcPct val="0"/>
              </a:spcAft>
            </a:pPr>
            <a:endParaRPr lang="fr-FR" i="1" dirty="0">
              <a:cs typeface="Arial" pitchFamily="34" charset="0"/>
            </a:endParaRPr>
          </a:p>
          <a:p>
            <a:pPr lvl="0" eaLnBrk="0" fontAlgn="base" hangingPunct="0">
              <a:spcBef>
                <a:spcPct val="0"/>
              </a:spcBef>
              <a:spcAft>
                <a:spcPct val="0"/>
              </a:spcAft>
            </a:pPr>
            <a:r>
              <a:rPr lang="fr-FR" sz="2400" i="1" dirty="0">
                <a:solidFill>
                  <a:schemeClr val="bg1"/>
                </a:solidFill>
                <a:ea typeface="Times New Roman" pitchFamily="18" charset="0"/>
                <a:cs typeface="Arial" pitchFamily="34" charset="0"/>
              </a:rPr>
              <a:t>DAM  dû à des prématurités pour les sujets prédisposés</a:t>
            </a:r>
            <a:endParaRPr lang="fr-FR" sz="2400" i="1" dirty="0">
              <a:solidFill>
                <a:schemeClr val="bg1"/>
              </a:solidFill>
            </a:endParaRPr>
          </a:p>
        </p:txBody>
      </p:sp>
      <p:sp>
        <p:nvSpPr>
          <p:cNvPr id="10" name="Rectangle 9"/>
          <p:cNvSpPr/>
          <p:nvPr/>
        </p:nvSpPr>
        <p:spPr>
          <a:xfrm>
            <a:off x="4857752" y="2714620"/>
            <a:ext cx="2285947" cy="461665"/>
          </a:xfrm>
          <a:prstGeom prst="rect">
            <a:avLst/>
          </a:prstGeom>
        </p:spPr>
        <p:txBody>
          <a:bodyPr wrap="none">
            <a:spAutoFit/>
          </a:bodyPr>
          <a:lstStyle/>
          <a:p>
            <a:pPr lvl="0" eaLnBrk="0" fontAlgn="base" hangingPunct="0">
              <a:spcBef>
                <a:spcPct val="0"/>
              </a:spcBef>
              <a:spcAft>
                <a:spcPct val="0"/>
              </a:spcAft>
            </a:pPr>
            <a:r>
              <a:rPr lang="fr-FR" sz="2400" b="1" dirty="0">
                <a:ea typeface="Times New Roman" pitchFamily="18" charset="0"/>
                <a:cs typeface="Arial" pitchFamily="34" charset="0"/>
              </a:rPr>
              <a:t>Psychologiques </a:t>
            </a:r>
            <a:endParaRPr lang="fr-FR" sz="2400" dirty="0">
              <a:cs typeface="Arial" pitchFamily="34" charset="0"/>
            </a:endParaRPr>
          </a:p>
        </p:txBody>
      </p:sp>
      <p:sp>
        <p:nvSpPr>
          <p:cNvPr id="11" name="Flèche courbée vers la droite 10"/>
          <p:cNvSpPr/>
          <p:nvPr/>
        </p:nvSpPr>
        <p:spPr>
          <a:xfrm>
            <a:off x="571472" y="1928802"/>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courbée vers la gauche 11"/>
          <p:cNvSpPr/>
          <p:nvPr/>
        </p:nvSpPr>
        <p:spPr>
          <a:xfrm>
            <a:off x="7215206" y="3000372"/>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strVal val="#ppt_w*0.70"/>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animEffect transition="in" filter="fade">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childTnLst>
                          </p:cTn>
                        </p:par>
                        <p:par>
                          <p:cTn id="22" fill="hold">
                            <p:stCondLst>
                              <p:cond delay="500"/>
                            </p:stCondLst>
                            <p:childTnLst>
                              <p:par>
                                <p:cTn id="23" presetID="55"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83301"/>
                                        </p:tgtEl>
                                        <p:attrNameLst>
                                          <p:attrName>style.visibility</p:attrName>
                                        </p:attrNameLst>
                                      </p:cBhvr>
                                      <p:to>
                                        <p:strVal val="visible"/>
                                      </p:to>
                                    </p:set>
                                    <p:animEffect transition="in" filter="checkerboard(across)">
                                      <p:cBhvr>
                                        <p:cTn id="30" dur="10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1" grpId="0"/>
      <p:bldP spid="8" grpId="0"/>
      <p:bldP spid="9" grpId="0"/>
      <p:bldP spid="10" grpId="0"/>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928662" y="428604"/>
            <a:ext cx="735811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3600" b="1" i="1" u="none" strike="noStrike" cap="none" normalizeH="0" baseline="0" dirty="0">
                <a:ln>
                  <a:noFill/>
                </a:ln>
                <a:solidFill>
                  <a:srgbClr val="FF9900"/>
                </a:solidFill>
                <a:effectLst>
                  <a:outerShdw blurRad="38100" dist="38100" dir="2700000" algn="tl">
                    <a:srgbClr val="000000">
                      <a:alpha val="43137"/>
                    </a:srgbClr>
                  </a:outerShdw>
                </a:effectLst>
                <a:ea typeface="Times New Roman" pitchFamily="18" charset="0"/>
                <a:cs typeface="Times New Roman" pitchFamily="18" charset="0"/>
              </a:rPr>
              <a:t>3/2.DDM par microdontie relative :</a:t>
            </a:r>
            <a:endParaRPr kumimoji="0" lang="fr-FR" sz="3600" b="0" i="1" u="none" strike="noStrike" cap="none" normalizeH="0" baseline="0" dirty="0">
              <a:ln>
                <a:noFill/>
              </a:ln>
              <a:solidFill>
                <a:srgbClr val="FF9900"/>
              </a:solidFill>
              <a:effectLst>
                <a:outerShdw blurRad="38100" dist="38100" dir="2700000" algn="tl">
                  <a:srgbClr val="000000">
                    <a:alpha val="43137"/>
                  </a:srgbClr>
                </a:outerShdw>
              </a:effectLst>
              <a:cs typeface="Times New Roman" pitchFamily="18" charset="0"/>
            </a:endParaRPr>
          </a:p>
        </p:txBody>
      </p:sp>
      <p:sp>
        <p:nvSpPr>
          <p:cNvPr id="3" name="Rectangle 2"/>
          <p:cNvSpPr/>
          <p:nvPr/>
        </p:nvSpPr>
        <p:spPr>
          <a:xfrm>
            <a:off x="144656" y="1071546"/>
            <a:ext cx="3079689" cy="461665"/>
          </a:xfrm>
          <a:prstGeom prst="rect">
            <a:avLst/>
          </a:prstGeom>
        </p:spPr>
        <p:txBody>
          <a:bodyPr wrap="none">
            <a:spAutoFit/>
          </a:bodyPr>
          <a:lstStyle/>
          <a:p>
            <a:pPr lvl="0" algn="just" fontAlgn="base">
              <a:spcBef>
                <a:spcPct val="0"/>
              </a:spcBef>
              <a:spcAft>
                <a:spcPct val="0"/>
              </a:spcAft>
              <a:tabLst>
                <a:tab pos="114300" algn="l"/>
              </a:tabLst>
            </a:pPr>
            <a:r>
              <a:rPr lang="fr-FR" sz="2400" b="1" u="sng" dirty="0">
                <a:solidFill>
                  <a:schemeClr val="bg1"/>
                </a:solidFill>
                <a:ea typeface="Times New Roman" pitchFamily="18" charset="0"/>
                <a:cs typeface="Arial" pitchFamily="34" charset="0"/>
              </a:rPr>
              <a:t>3/2.1Signes cliniques :</a:t>
            </a:r>
            <a:endParaRPr lang="fr-FR" sz="2400" dirty="0">
              <a:solidFill>
                <a:schemeClr val="bg1"/>
              </a:solidFill>
              <a:cs typeface="Arial" pitchFamily="34" charset="0"/>
            </a:endParaRPr>
          </a:p>
        </p:txBody>
      </p:sp>
      <p:sp>
        <p:nvSpPr>
          <p:cNvPr id="4" name="Rectangle 3"/>
          <p:cNvSpPr/>
          <p:nvPr/>
        </p:nvSpPr>
        <p:spPr>
          <a:xfrm>
            <a:off x="285720" y="1500174"/>
            <a:ext cx="4572000" cy="1015663"/>
          </a:xfrm>
          <a:prstGeom prst="rect">
            <a:avLst/>
          </a:prstGeom>
        </p:spPr>
        <p:txBody>
          <a:bodyPr>
            <a:spAutoFit/>
          </a:bodyPr>
          <a:lstStyle/>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La face peut être normale ou diminuée</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l’étage inférieur est normal ou diminué.</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Le profil est généralement concave.</a:t>
            </a:r>
            <a:endParaRPr lang="fr-FR" sz="2000" dirty="0">
              <a:cs typeface="Arial" pitchFamily="34" charset="0"/>
            </a:endParaRPr>
          </a:p>
        </p:txBody>
      </p:sp>
      <p:sp>
        <p:nvSpPr>
          <p:cNvPr id="5" name="Rectangle 4"/>
          <p:cNvSpPr/>
          <p:nvPr/>
        </p:nvSpPr>
        <p:spPr>
          <a:xfrm>
            <a:off x="575166" y="2500306"/>
            <a:ext cx="2534668" cy="461665"/>
          </a:xfrm>
          <a:prstGeom prst="rect">
            <a:avLst/>
          </a:prstGeom>
        </p:spPr>
        <p:txBody>
          <a:bodyPr wrap="none">
            <a:spAutoFit/>
          </a:bodyPr>
          <a:lstStyle/>
          <a:p>
            <a:pPr lvl="0" algn="just" fontAlgn="base">
              <a:spcBef>
                <a:spcPct val="0"/>
              </a:spcBef>
              <a:spcAft>
                <a:spcPct val="0"/>
              </a:spcAft>
              <a:tabLst>
                <a:tab pos="114300" algn="l"/>
              </a:tabLst>
            </a:pPr>
            <a:r>
              <a:rPr lang="fr-FR" sz="2400" b="1" u="sng" dirty="0">
                <a:solidFill>
                  <a:schemeClr val="bg1"/>
                </a:solidFill>
                <a:ea typeface="Times New Roman" pitchFamily="18" charset="0"/>
                <a:cs typeface="Arial" pitchFamily="34" charset="0"/>
              </a:rPr>
              <a:t>Signes occlusaux :</a:t>
            </a:r>
            <a:endParaRPr lang="fr-FR" sz="2400" dirty="0">
              <a:solidFill>
                <a:schemeClr val="bg1"/>
              </a:solidFill>
              <a:cs typeface="Arial" pitchFamily="34" charset="0"/>
            </a:endParaRPr>
          </a:p>
        </p:txBody>
      </p:sp>
      <p:sp>
        <p:nvSpPr>
          <p:cNvPr id="6" name="Rectangle 5"/>
          <p:cNvSpPr/>
          <p:nvPr/>
        </p:nvSpPr>
        <p:spPr>
          <a:xfrm>
            <a:off x="285720" y="3000372"/>
            <a:ext cx="4572000" cy="1323439"/>
          </a:xfrm>
          <a:prstGeom prst="rect">
            <a:avLst/>
          </a:prstGeom>
        </p:spPr>
        <p:txBody>
          <a:bodyPr>
            <a:spAutoFit/>
          </a:bodyPr>
          <a:lstStyle/>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Rotations dentaires multiples.</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Contacts prématurés fréquents.</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présence de multiples diastèmes.</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Supraclusion fréquente.</a:t>
            </a:r>
            <a:endParaRPr lang="fr-FR" sz="2000" dirty="0">
              <a:cs typeface="Arial" pitchFamily="34" charset="0"/>
            </a:endParaRPr>
          </a:p>
        </p:txBody>
      </p:sp>
      <p:sp>
        <p:nvSpPr>
          <p:cNvPr id="7" name="Rectangle 6"/>
          <p:cNvSpPr/>
          <p:nvPr/>
        </p:nvSpPr>
        <p:spPr>
          <a:xfrm>
            <a:off x="285720" y="4786322"/>
            <a:ext cx="4857784" cy="1323439"/>
          </a:xfrm>
          <a:prstGeom prst="rect">
            <a:avLst/>
          </a:prstGeom>
        </p:spPr>
        <p:txBody>
          <a:bodyPr wrap="square">
            <a:spAutoFit/>
          </a:bodyPr>
          <a:lstStyle/>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 Absences des points de contacts dentaires visibles à la radiographie panoramique.</a:t>
            </a:r>
            <a:endParaRPr lang="fr-FR" sz="2000" dirty="0">
              <a:cs typeface="Arial" pitchFamily="34" charset="0"/>
            </a:endParaRPr>
          </a:p>
          <a:p>
            <a:pPr lvl="0" algn="just" eaLnBrk="0" fontAlgn="base" hangingPunct="0">
              <a:spcBef>
                <a:spcPct val="0"/>
              </a:spcBef>
              <a:spcAft>
                <a:spcPct val="0"/>
              </a:spcAft>
              <a:tabLst>
                <a:tab pos="114300" algn="l"/>
              </a:tabLst>
            </a:pPr>
            <a:r>
              <a:rPr lang="fr-FR" sz="2000" dirty="0">
                <a:ea typeface="Times New Roman" pitchFamily="18" charset="0"/>
                <a:cs typeface="Arial" pitchFamily="34" charset="0"/>
              </a:rPr>
              <a:t>- Parfois association d’une agénésie que confirme la radiographie.</a:t>
            </a:r>
            <a:endParaRPr lang="fr-FR" sz="2000" dirty="0">
              <a:cs typeface="Arial" pitchFamily="34" charset="0"/>
            </a:endParaRPr>
          </a:p>
        </p:txBody>
      </p:sp>
      <p:sp>
        <p:nvSpPr>
          <p:cNvPr id="8" name="Rectangle 7"/>
          <p:cNvSpPr/>
          <p:nvPr/>
        </p:nvSpPr>
        <p:spPr>
          <a:xfrm>
            <a:off x="508665" y="4286256"/>
            <a:ext cx="3034549" cy="461665"/>
          </a:xfrm>
          <a:prstGeom prst="rect">
            <a:avLst/>
          </a:prstGeom>
        </p:spPr>
        <p:txBody>
          <a:bodyPr wrap="none">
            <a:spAutoFit/>
          </a:bodyPr>
          <a:lstStyle/>
          <a:p>
            <a:pPr lvl="0" algn="just" eaLnBrk="0" fontAlgn="base" hangingPunct="0">
              <a:spcBef>
                <a:spcPct val="0"/>
              </a:spcBef>
              <a:spcAft>
                <a:spcPct val="0"/>
              </a:spcAft>
              <a:tabLst>
                <a:tab pos="114300" algn="l"/>
              </a:tabLst>
            </a:pPr>
            <a:r>
              <a:rPr lang="fr-FR" sz="2400" b="1" u="sng" dirty="0">
                <a:solidFill>
                  <a:schemeClr val="bg1"/>
                </a:solidFill>
                <a:ea typeface="Times New Roman" pitchFamily="18" charset="0"/>
                <a:cs typeface="Arial" pitchFamily="34" charset="0"/>
              </a:rPr>
              <a:t>Signes radiologiques :</a:t>
            </a:r>
            <a:endParaRPr lang="fr-FR" sz="2400" dirty="0">
              <a:solidFill>
                <a:schemeClr val="bg1"/>
              </a:solidFill>
              <a:cs typeface="Arial" pitchFamily="34" charset="0"/>
            </a:endParaRPr>
          </a:p>
        </p:txBody>
      </p:sp>
      <p:pic>
        <p:nvPicPr>
          <p:cNvPr id="9" name="Picture 7"/>
          <p:cNvPicPr>
            <a:picLocks noChangeAspect="1" noChangeArrowheads="1"/>
          </p:cNvPicPr>
          <p:nvPr/>
        </p:nvPicPr>
        <p:blipFill>
          <a:blip r:embed="rId2" cstate="print"/>
          <a:srcRect/>
          <a:stretch>
            <a:fillRect/>
          </a:stretch>
        </p:blipFill>
        <p:spPr bwMode="auto">
          <a:xfrm>
            <a:off x="5580112" y="2780928"/>
            <a:ext cx="3140067" cy="1749417"/>
          </a:xfrm>
          <a:prstGeom prst="rect">
            <a:avLst/>
          </a:prstGeom>
          <a:noFill/>
          <a:ln w="38100">
            <a:solidFill>
              <a:schemeClr val="accent1"/>
            </a:solidFill>
            <a:miter lim="800000"/>
            <a:headEnd/>
            <a:tailEnd/>
          </a:ln>
          <a:effectLst/>
        </p:spPr>
      </p:pic>
      <p:sp>
        <p:nvSpPr>
          <p:cNvPr id="10" name="Rectangle 9"/>
          <p:cNvSpPr/>
          <p:nvPr/>
        </p:nvSpPr>
        <p:spPr>
          <a:xfrm>
            <a:off x="611560" y="1124744"/>
            <a:ext cx="2304256" cy="461665"/>
          </a:xfrm>
          <a:prstGeom prst="rect">
            <a:avLst/>
          </a:prstGeom>
        </p:spPr>
        <p:txBody>
          <a:bodyPr wrap="square">
            <a:spAutoFit/>
          </a:bodyPr>
          <a:lstStyle/>
          <a:p>
            <a:r>
              <a:rPr lang="fr-FR" sz="2400" b="1" i="1" u="sng" dirty="0">
                <a:solidFill>
                  <a:schemeClr val="bg1"/>
                </a:solidFill>
                <a:ea typeface="Times New Roman" pitchFamily="18" charset="0"/>
                <a:cs typeface="Arial" pitchFamily="34" charset="0"/>
              </a:rPr>
              <a:t>3/2.2.Evolution</a:t>
            </a:r>
            <a:r>
              <a:rPr lang="fr-FR" sz="2400" b="1" dirty="0">
                <a:solidFill>
                  <a:schemeClr val="bg1"/>
                </a:solidFill>
                <a:ea typeface="Times New Roman" pitchFamily="18" charset="0"/>
                <a:cs typeface="Arial" pitchFamily="34" charset="0"/>
              </a:rPr>
              <a:t> :</a:t>
            </a:r>
            <a:r>
              <a:rPr lang="fr-FR" sz="2400" dirty="0">
                <a:solidFill>
                  <a:schemeClr val="bg1"/>
                </a:solidFill>
                <a:ea typeface="Times New Roman" pitchFamily="18" charset="0"/>
                <a:cs typeface="Arial" pitchFamily="34" charset="0"/>
              </a:rPr>
              <a:t> </a:t>
            </a:r>
            <a:endParaRPr lang="fr-FR" sz="2400" dirty="0">
              <a:solidFill>
                <a:schemeClr val="bg1"/>
              </a:solidFill>
            </a:endParaRPr>
          </a:p>
        </p:txBody>
      </p:sp>
      <p:sp>
        <p:nvSpPr>
          <p:cNvPr id="11" name="Rectangle 10"/>
          <p:cNvSpPr/>
          <p:nvPr/>
        </p:nvSpPr>
        <p:spPr>
          <a:xfrm>
            <a:off x="1857356" y="1643050"/>
            <a:ext cx="2522037" cy="584775"/>
          </a:xfrm>
          <a:prstGeom prst="rect">
            <a:avLst/>
          </a:prstGeom>
        </p:spPr>
        <p:txBody>
          <a:bodyPr wrap="none">
            <a:spAutoFit/>
          </a:bodyPr>
          <a:lstStyle/>
          <a:p>
            <a:r>
              <a:rPr lang="fr-FR" sz="3200" dirty="0">
                <a:solidFill>
                  <a:schemeClr val="tx2"/>
                </a:solidFill>
                <a:ea typeface="Times New Roman" pitchFamily="18" charset="0"/>
                <a:cs typeface="Arial" pitchFamily="34" charset="0"/>
              </a:rPr>
              <a:t>jamais favorable</a:t>
            </a:r>
            <a:endParaRPr lang="fr-FR" sz="3200" dirty="0">
              <a:solidFill>
                <a:schemeClr val="tx2"/>
              </a:solidFill>
            </a:endParaRPr>
          </a:p>
        </p:txBody>
      </p:sp>
      <p:sp>
        <p:nvSpPr>
          <p:cNvPr id="12" name="Rectangle 11"/>
          <p:cNvSpPr/>
          <p:nvPr/>
        </p:nvSpPr>
        <p:spPr>
          <a:xfrm>
            <a:off x="251520" y="2420888"/>
            <a:ext cx="5616624" cy="523220"/>
          </a:xfrm>
          <a:prstGeom prst="rect">
            <a:avLst/>
          </a:prstGeom>
        </p:spPr>
        <p:txBody>
          <a:bodyPr wrap="square">
            <a:spAutoFit/>
          </a:bodyPr>
          <a:lstStyle/>
          <a:p>
            <a:r>
              <a:rPr lang="fr-FR" sz="2800" b="1" u="sng" dirty="0">
                <a:solidFill>
                  <a:schemeClr val="bg1"/>
                </a:solidFill>
                <a:ea typeface="Times New Roman" pitchFamily="18" charset="0"/>
                <a:cs typeface="Arial" pitchFamily="34" charset="0"/>
              </a:rPr>
              <a:t>3/2.3.Conséquences à long terme</a:t>
            </a:r>
            <a:r>
              <a:rPr lang="fr-FR" sz="2800" b="1" dirty="0">
                <a:solidFill>
                  <a:schemeClr val="bg1"/>
                </a:solidFill>
                <a:ea typeface="Times New Roman" pitchFamily="18" charset="0"/>
                <a:cs typeface="Arial" pitchFamily="34" charset="0"/>
              </a:rPr>
              <a:t> :</a:t>
            </a:r>
            <a:endParaRPr lang="fr-FR" sz="2800" dirty="0">
              <a:solidFill>
                <a:schemeClr val="bg1"/>
              </a:solidFill>
            </a:endParaRPr>
          </a:p>
        </p:txBody>
      </p:sp>
      <p:sp>
        <p:nvSpPr>
          <p:cNvPr id="13" name="Rectangle 12"/>
          <p:cNvSpPr/>
          <p:nvPr/>
        </p:nvSpPr>
        <p:spPr>
          <a:xfrm>
            <a:off x="539552" y="3789040"/>
            <a:ext cx="7072362" cy="1569660"/>
          </a:xfrm>
          <a:prstGeom prst="rect">
            <a:avLst/>
          </a:prstGeom>
        </p:spPr>
        <p:txBody>
          <a:bodyPr wrap="square">
            <a:spAutoFit/>
          </a:bodyPr>
          <a:lstStyle/>
          <a:p>
            <a:pPr lvl="0" algn="just" eaLnBrk="0" fontAlgn="base" hangingPunct="0">
              <a:spcBef>
                <a:spcPct val="0"/>
              </a:spcBef>
              <a:spcAft>
                <a:spcPct val="0"/>
              </a:spcAft>
              <a:tabLst>
                <a:tab pos="114300" algn="l"/>
              </a:tabLst>
            </a:pPr>
            <a:r>
              <a:rPr lang="fr-FR" sz="2400" dirty="0">
                <a:solidFill>
                  <a:srgbClr val="0000FF"/>
                </a:solidFill>
                <a:ea typeface="Times New Roman" pitchFamily="18" charset="0"/>
                <a:cs typeface="Arial" pitchFamily="34" charset="0"/>
              </a:rPr>
              <a:t>- </a:t>
            </a:r>
            <a:r>
              <a:rPr lang="fr-FR" sz="2400" dirty="0">
                <a:ea typeface="Times New Roman" pitchFamily="18" charset="0"/>
                <a:cs typeface="Arial" pitchFamily="34" charset="0"/>
              </a:rPr>
              <a:t>Ces diastèmes ne semblent pas prédisposer les dents à la carie, ni aux </a:t>
            </a:r>
            <a:r>
              <a:rPr lang="fr-FR" sz="2400" dirty="0" err="1">
                <a:ea typeface="Times New Roman" pitchFamily="18" charset="0"/>
                <a:cs typeface="Arial" pitchFamily="34" charset="0"/>
              </a:rPr>
              <a:t>parodontopathies</a:t>
            </a:r>
            <a:r>
              <a:rPr lang="fr-FR" sz="2400" dirty="0">
                <a:ea typeface="Times New Roman" pitchFamily="18" charset="0"/>
                <a:cs typeface="Arial" pitchFamily="34" charset="0"/>
              </a:rPr>
              <a:t>.</a:t>
            </a:r>
            <a:endParaRPr lang="fr-FR" sz="2400" dirty="0">
              <a:cs typeface="Arial" pitchFamily="34" charset="0"/>
            </a:endParaRPr>
          </a:p>
          <a:p>
            <a:pPr lvl="0" algn="just" eaLnBrk="0" fontAlgn="base" hangingPunct="0">
              <a:spcBef>
                <a:spcPct val="0"/>
              </a:spcBef>
              <a:spcAft>
                <a:spcPct val="0"/>
              </a:spcAft>
              <a:tabLst>
                <a:tab pos="114300" algn="l"/>
              </a:tabLst>
            </a:pPr>
            <a:r>
              <a:rPr lang="fr-FR" sz="2400" dirty="0">
                <a:ea typeface="Times New Roman" pitchFamily="18" charset="0"/>
                <a:cs typeface="Arial" pitchFamily="34" charset="0"/>
              </a:rPr>
              <a:t>- Le préjudice est essentiellement esthétique. </a:t>
            </a:r>
            <a:endParaRPr lang="fr-FR" sz="2400" dirty="0">
              <a:cs typeface="Arial" pitchFamily="34" charset="0"/>
            </a:endParaRPr>
          </a:p>
          <a:p>
            <a:pPr lvl="0" algn="just" eaLnBrk="0" fontAlgn="base" hangingPunct="0">
              <a:spcBef>
                <a:spcPct val="0"/>
              </a:spcBef>
              <a:spcAft>
                <a:spcPct val="0"/>
              </a:spcAft>
              <a:tabLst>
                <a:tab pos="114300" algn="l"/>
              </a:tabLst>
            </a:pPr>
            <a:r>
              <a:rPr lang="fr-FR" sz="2400" dirty="0">
                <a:ea typeface="Times New Roman" pitchFamily="18" charset="0"/>
                <a:cs typeface="Arial" pitchFamily="34" charset="0"/>
              </a:rPr>
              <a:t>- La mastication de certains aliments n’est pas commode.</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par>
                          <p:cTn id="25" fill="hold">
                            <p:stCondLst>
                              <p:cond delay="1000"/>
                            </p:stCondLst>
                            <p:childTnLst>
                              <p:par>
                                <p:cTn id="26" presetID="2" presetClass="entr" presetSubtype="2"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heckerboard(across)">
                                      <p:cBhvr>
                                        <p:cTn id="34" dur="500"/>
                                        <p:tgtEl>
                                          <p:spTgt spid="8"/>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grpId="1" nodeType="clickEffect">
                                  <p:stCondLst>
                                    <p:cond delay="0"/>
                                  </p:stCondLst>
                                  <p:childTnLst>
                                    <p:anim calcmode="lin" valueType="num">
                                      <p:cBhvr additive="base">
                                        <p:cTn id="43" dur="500"/>
                                        <p:tgtEl>
                                          <p:spTgt spid="3"/>
                                        </p:tgtEl>
                                        <p:attrNameLst>
                                          <p:attrName>ppt_x</p:attrName>
                                        </p:attrNameLst>
                                      </p:cBhvr>
                                      <p:tavLst>
                                        <p:tav tm="0">
                                          <p:val>
                                            <p:strVal val="ppt_x"/>
                                          </p:val>
                                        </p:tav>
                                        <p:tav tm="100000">
                                          <p:val>
                                            <p:strVal val="ppt_x"/>
                                          </p:val>
                                        </p:tav>
                                      </p:tavLst>
                                    </p:anim>
                                    <p:anim calcmode="lin" valueType="num">
                                      <p:cBhvr additive="base">
                                        <p:cTn id="44" dur="500"/>
                                        <p:tgtEl>
                                          <p:spTgt spid="3"/>
                                        </p:tgtEl>
                                        <p:attrNameLst>
                                          <p:attrName>ppt_y</p:attrName>
                                        </p:attrNameLst>
                                      </p:cBhvr>
                                      <p:tavLst>
                                        <p:tav tm="0">
                                          <p:val>
                                            <p:strVal val="ppt_y"/>
                                          </p:val>
                                        </p:tav>
                                        <p:tav tm="100000">
                                          <p:val>
                                            <p:strVal val="1+ppt_h/2"/>
                                          </p:val>
                                        </p:tav>
                                      </p:tavLst>
                                    </p:anim>
                                    <p:set>
                                      <p:cBhvr>
                                        <p:cTn id="45" dur="1" fill="hold">
                                          <p:stCondLst>
                                            <p:cond delay="499"/>
                                          </p:stCondLst>
                                        </p:cTn>
                                        <p:tgtEl>
                                          <p:spTgt spid="3"/>
                                        </p:tgtEl>
                                        <p:attrNameLst>
                                          <p:attrName>style.visibility</p:attrName>
                                        </p:attrNameLst>
                                      </p:cBhvr>
                                      <p:to>
                                        <p:strVal val="hidden"/>
                                      </p:to>
                                    </p:set>
                                  </p:childTnLst>
                                </p:cTn>
                              </p:par>
                              <p:par>
                                <p:cTn id="46" presetID="2" presetClass="exit" presetSubtype="4" fill="hold" grpId="1" nodeType="withEffect">
                                  <p:stCondLst>
                                    <p:cond delay="0"/>
                                  </p:stCondLst>
                                  <p:childTnLst>
                                    <p:anim calcmode="lin" valueType="num">
                                      <p:cBhvr additive="base">
                                        <p:cTn id="47" dur="500"/>
                                        <p:tgtEl>
                                          <p:spTgt spid="4"/>
                                        </p:tgtEl>
                                        <p:attrNameLst>
                                          <p:attrName>ppt_x</p:attrName>
                                        </p:attrNameLst>
                                      </p:cBhvr>
                                      <p:tavLst>
                                        <p:tav tm="0">
                                          <p:val>
                                            <p:strVal val="ppt_x"/>
                                          </p:val>
                                        </p:tav>
                                        <p:tav tm="100000">
                                          <p:val>
                                            <p:strVal val="ppt_x"/>
                                          </p:val>
                                        </p:tav>
                                      </p:tavLst>
                                    </p:anim>
                                    <p:anim calcmode="lin" valueType="num">
                                      <p:cBhvr additive="base">
                                        <p:cTn id="48" dur="500"/>
                                        <p:tgtEl>
                                          <p:spTgt spid="4"/>
                                        </p:tgtEl>
                                        <p:attrNameLst>
                                          <p:attrName>ppt_y</p:attrName>
                                        </p:attrNameLst>
                                      </p:cBhvr>
                                      <p:tavLst>
                                        <p:tav tm="0">
                                          <p:val>
                                            <p:strVal val="ppt_y"/>
                                          </p:val>
                                        </p:tav>
                                        <p:tav tm="100000">
                                          <p:val>
                                            <p:strVal val="1+ppt_h/2"/>
                                          </p:val>
                                        </p:tav>
                                      </p:tavLst>
                                    </p:anim>
                                    <p:set>
                                      <p:cBhvr>
                                        <p:cTn id="49" dur="1" fill="hold">
                                          <p:stCondLst>
                                            <p:cond delay="499"/>
                                          </p:stCondLst>
                                        </p:cTn>
                                        <p:tgtEl>
                                          <p:spTgt spid="4"/>
                                        </p:tgtEl>
                                        <p:attrNameLst>
                                          <p:attrName>style.visibility</p:attrName>
                                        </p:attrNameLst>
                                      </p:cBhvr>
                                      <p:to>
                                        <p:strVal val="hidden"/>
                                      </p:to>
                                    </p:set>
                                  </p:childTnLst>
                                </p:cTn>
                              </p:par>
                              <p:par>
                                <p:cTn id="50" presetID="2" presetClass="exit" presetSubtype="4" fill="hold" grpId="1" nodeType="withEffect">
                                  <p:stCondLst>
                                    <p:cond delay="0"/>
                                  </p:stCondLst>
                                  <p:childTnLst>
                                    <p:anim calcmode="lin" valueType="num">
                                      <p:cBhvr additive="base">
                                        <p:cTn id="51" dur="500"/>
                                        <p:tgtEl>
                                          <p:spTgt spid="5"/>
                                        </p:tgtEl>
                                        <p:attrNameLst>
                                          <p:attrName>ppt_x</p:attrName>
                                        </p:attrNameLst>
                                      </p:cBhvr>
                                      <p:tavLst>
                                        <p:tav tm="0">
                                          <p:val>
                                            <p:strVal val="ppt_x"/>
                                          </p:val>
                                        </p:tav>
                                        <p:tav tm="100000">
                                          <p:val>
                                            <p:strVal val="ppt_x"/>
                                          </p:val>
                                        </p:tav>
                                      </p:tavLst>
                                    </p:anim>
                                    <p:anim calcmode="lin" valueType="num">
                                      <p:cBhvr additive="base">
                                        <p:cTn id="52" dur="500"/>
                                        <p:tgtEl>
                                          <p:spTgt spid="5"/>
                                        </p:tgtEl>
                                        <p:attrNameLst>
                                          <p:attrName>ppt_y</p:attrName>
                                        </p:attrNameLst>
                                      </p:cBhvr>
                                      <p:tavLst>
                                        <p:tav tm="0">
                                          <p:val>
                                            <p:strVal val="ppt_y"/>
                                          </p:val>
                                        </p:tav>
                                        <p:tav tm="100000">
                                          <p:val>
                                            <p:strVal val="1+ppt_h/2"/>
                                          </p:val>
                                        </p:tav>
                                      </p:tavLst>
                                    </p:anim>
                                    <p:set>
                                      <p:cBhvr>
                                        <p:cTn id="53" dur="1" fill="hold">
                                          <p:stCondLst>
                                            <p:cond delay="499"/>
                                          </p:stCondLst>
                                        </p:cTn>
                                        <p:tgtEl>
                                          <p:spTgt spid="5"/>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6"/>
                                        </p:tgtEl>
                                        <p:attrNameLst>
                                          <p:attrName>ppt_x</p:attrName>
                                        </p:attrNameLst>
                                      </p:cBhvr>
                                      <p:tavLst>
                                        <p:tav tm="0">
                                          <p:val>
                                            <p:strVal val="ppt_x"/>
                                          </p:val>
                                        </p:tav>
                                        <p:tav tm="100000">
                                          <p:val>
                                            <p:strVal val="ppt_x"/>
                                          </p:val>
                                        </p:tav>
                                      </p:tavLst>
                                    </p:anim>
                                    <p:anim calcmode="lin" valueType="num">
                                      <p:cBhvr additive="base">
                                        <p:cTn id="56" dur="500"/>
                                        <p:tgtEl>
                                          <p:spTgt spid="6"/>
                                        </p:tgtEl>
                                        <p:attrNameLst>
                                          <p:attrName>ppt_y</p:attrName>
                                        </p:attrNameLst>
                                      </p:cBhvr>
                                      <p:tavLst>
                                        <p:tav tm="0">
                                          <p:val>
                                            <p:strVal val="ppt_y"/>
                                          </p:val>
                                        </p:tav>
                                        <p:tav tm="100000">
                                          <p:val>
                                            <p:strVal val="1+ppt_h/2"/>
                                          </p:val>
                                        </p:tav>
                                      </p:tavLst>
                                    </p:anim>
                                    <p:set>
                                      <p:cBhvr>
                                        <p:cTn id="57" dur="1" fill="hold">
                                          <p:stCondLst>
                                            <p:cond delay="499"/>
                                          </p:stCondLst>
                                        </p:cTn>
                                        <p:tgtEl>
                                          <p:spTgt spid="6"/>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9"/>
                                        </p:tgtEl>
                                        <p:attrNameLst>
                                          <p:attrName>ppt_x</p:attrName>
                                        </p:attrNameLst>
                                      </p:cBhvr>
                                      <p:tavLst>
                                        <p:tav tm="0">
                                          <p:val>
                                            <p:strVal val="ppt_x"/>
                                          </p:val>
                                        </p:tav>
                                        <p:tav tm="100000">
                                          <p:val>
                                            <p:strVal val="ppt_x"/>
                                          </p:val>
                                        </p:tav>
                                      </p:tavLst>
                                    </p:anim>
                                    <p:anim calcmode="lin" valueType="num">
                                      <p:cBhvr additive="base">
                                        <p:cTn id="60" dur="500"/>
                                        <p:tgtEl>
                                          <p:spTgt spid="9"/>
                                        </p:tgtEl>
                                        <p:attrNameLst>
                                          <p:attrName>ppt_y</p:attrName>
                                        </p:attrNameLst>
                                      </p:cBhvr>
                                      <p:tavLst>
                                        <p:tav tm="0">
                                          <p:val>
                                            <p:strVal val="ppt_y"/>
                                          </p:val>
                                        </p:tav>
                                        <p:tav tm="100000">
                                          <p:val>
                                            <p:strVal val="1+ppt_h/2"/>
                                          </p:val>
                                        </p:tav>
                                      </p:tavLst>
                                    </p:anim>
                                    <p:set>
                                      <p:cBhvr>
                                        <p:cTn id="61" dur="1" fill="hold">
                                          <p:stCondLst>
                                            <p:cond delay="499"/>
                                          </p:stCondLst>
                                        </p:cTn>
                                        <p:tgtEl>
                                          <p:spTgt spid="9"/>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8"/>
                                        </p:tgtEl>
                                        <p:attrNameLst>
                                          <p:attrName>ppt_x</p:attrName>
                                        </p:attrNameLst>
                                      </p:cBhvr>
                                      <p:tavLst>
                                        <p:tav tm="0">
                                          <p:val>
                                            <p:strVal val="ppt_x"/>
                                          </p:val>
                                        </p:tav>
                                        <p:tav tm="100000">
                                          <p:val>
                                            <p:strVal val="ppt_x"/>
                                          </p:val>
                                        </p:tav>
                                      </p:tavLst>
                                    </p:anim>
                                    <p:anim calcmode="lin" valueType="num">
                                      <p:cBhvr additive="base">
                                        <p:cTn id="64" dur="500"/>
                                        <p:tgtEl>
                                          <p:spTgt spid="8"/>
                                        </p:tgtEl>
                                        <p:attrNameLst>
                                          <p:attrName>ppt_y</p:attrName>
                                        </p:attrNameLst>
                                      </p:cBhvr>
                                      <p:tavLst>
                                        <p:tav tm="0">
                                          <p:val>
                                            <p:strVal val="ppt_y"/>
                                          </p:val>
                                        </p:tav>
                                        <p:tav tm="100000">
                                          <p:val>
                                            <p:strVal val="1+ppt_h/2"/>
                                          </p:val>
                                        </p:tav>
                                      </p:tavLst>
                                    </p:anim>
                                    <p:set>
                                      <p:cBhvr>
                                        <p:cTn id="65" dur="1" fill="hold">
                                          <p:stCondLst>
                                            <p:cond delay="499"/>
                                          </p:stCondLst>
                                        </p:cTn>
                                        <p:tgtEl>
                                          <p:spTgt spid="8"/>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7"/>
                                        </p:tgtEl>
                                        <p:attrNameLst>
                                          <p:attrName>ppt_x</p:attrName>
                                        </p:attrNameLst>
                                      </p:cBhvr>
                                      <p:tavLst>
                                        <p:tav tm="0">
                                          <p:val>
                                            <p:strVal val="ppt_x"/>
                                          </p:val>
                                        </p:tav>
                                        <p:tav tm="100000">
                                          <p:val>
                                            <p:strVal val="ppt_x"/>
                                          </p:val>
                                        </p:tav>
                                      </p:tavLst>
                                    </p:anim>
                                    <p:anim calcmode="lin" valueType="num">
                                      <p:cBhvr additive="base">
                                        <p:cTn id="68" dur="500"/>
                                        <p:tgtEl>
                                          <p:spTgt spid="7"/>
                                        </p:tgtEl>
                                        <p:attrNameLst>
                                          <p:attrName>ppt_y</p:attrName>
                                        </p:attrNameLst>
                                      </p:cBhvr>
                                      <p:tavLst>
                                        <p:tav tm="0">
                                          <p:val>
                                            <p:strVal val="ppt_y"/>
                                          </p:val>
                                        </p:tav>
                                        <p:tav tm="100000">
                                          <p:val>
                                            <p:strVal val="1+ppt_h/2"/>
                                          </p:val>
                                        </p:tav>
                                      </p:tavLst>
                                    </p:anim>
                                    <p:set>
                                      <p:cBhvr>
                                        <p:cTn id="69" dur="1" fill="hold">
                                          <p:stCondLst>
                                            <p:cond delay="499"/>
                                          </p:stCondLst>
                                        </p:cTn>
                                        <p:tgtEl>
                                          <p:spTgt spid="7"/>
                                        </p:tgtEl>
                                        <p:attrNameLst>
                                          <p:attrName>style.visibility</p:attrName>
                                        </p:attrNameLst>
                                      </p:cBhvr>
                                      <p:to>
                                        <p:strVal val="hidden"/>
                                      </p:to>
                                    </p:set>
                                  </p:childTnLst>
                                </p:cTn>
                              </p:par>
                            </p:childTnLst>
                          </p:cTn>
                        </p:par>
                        <p:par>
                          <p:cTn id="70" fill="hold">
                            <p:stCondLst>
                              <p:cond delay="500"/>
                            </p:stCondLst>
                            <p:childTnLst>
                              <p:par>
                                <p:cTn id="71" presetID="5" presetClass="entr" presetSubtype="10" fill="hold" nodeType="afterEffect">
                                  <p:stCondLst>
                                    <p:cond delay="0"/>
                                  </p:stCondLst>
                                  <p:childTnLst>
                                    <p:set>
                                      <p:cBhvr>
                                        <p:cTn id="72"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3" dur="500"/>
                                        <p:tgtEl>
                                          <p:spTgt spid="10">
                                            <p:txEl>
                                              <p:pRg st="0" end="0"/>
                                            </p:txEl>
                                          </p:spTgt>
                                        </p:tgtEl>
                                      </p:cBhvr>
                                    </p:animEffect>
                                  </p:childTnLst>
                                </p:cTn>
                              </p:par>
                            </p:childTnLst>
                          </p:cTn>
                        </p:par>
                        <p:par>
                          <p:cTn id="74" fill="hold">
                            <p:stCondLst>
                              <p:cond delay="1000"/>
                            </p:stCondLst>
                            <p:childTnLst>
                              <p:par>
                                <p:cTn id="75" presetID="55" presetClass="entr" presetSubtype="0"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1000" fill="hold"/>
                                        <p:tgtEl>
                                          <p:spTgt spid="11"/>
                                        </p:tgtEl>
                                        <p:attrNameLst>
                                          <p:attrName>ppt_w</p:attrName>
                                        </p:attrNameLst>
                                      </p:cBhvr>
                                      <p:tavLst>
                                        <p:tav tm="0">
                                          <p:val>
                                            <p:strVal val="#ppt_w*0.70"/>
                                          </p:val>
                                        </p:tav>
                                        <p:tav tm="100000">
                                          <p:val>
                                            <p:strVal val="#ppt_w"/>
                                          </p:val>
                                        </p:tav>
                                      </p:tavLst>
                                    </p:anim>
                                    <p:anim calcmode="lin" valueType="num">
                                      <p:cBhvr>
                                        <p:cTn id="78" dur="1000" fill="hold"/>
                                        <p:tgtEl>
                                          <p:spTgt spid="11"/>
                                        </p:tgtEl>
                                        <p:attrNameLst>
                                          <p:attrName>ppt_h</p:attrName>
                                        </p:attrNameLst>
                                      </p:cBhvr>
                                      <p:tavLst>
                                        <p:tav tm="0">
                                          <p:val>
                                            <p:strVal val="#ppt_h"/>
                                          </p:val>
                                        </p:tav>
                                        <p:tav tm="100000">
                                          <p:val>
                                            <p:strVal val="#ppt_h"/>
                                          </p:val>
                                        </p:tav>
                                      </p:tavLst>
                                    </p:anim>
                                    <p:animEffect transition="in" filter="fade">
                                      <p:cBhvr>
                                        <p:cTn id="79" dur="10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checkerboard(across)">
                                      <p:cBhvr>
                                        <p:cTn id="84" dur="500"/>
                                        <p:tgtEl>
                                          <p:spTgt spid="12"/>
                                        </p:tgtEl>
                                      </p:cBhvr>
                                    </p:animEffect>
                                  </p:childTnLst>
                                </p:cTn>
                              </p:par>
                            </p:childTnLst>
                          </p:cTn>
                        </p:par>
                        <p:par>
                          <p:cTn id="85" fill="hold">
                            <p:stCondLst>
                              <p:cond delay="500"/>
                            </p:stCondLst>
                            <p:childTnLst>
                              <p:par>
                                <p:cTn id="86" presetID="55"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p:cTn id="88" dur="1000" fill="hold"/>
                                        <p:tgtEl>
                                          <p:spTgt spid="13"/>
                                        </p:tgtEl>
                                        <p:attrNameLst>
                                          <p:attrName>ppt_w</p:attrName>
                                        </p:attrNameLst>
                                      </p:cBhvr>
                                      <p:tavLst>
                                        <p:tav tm="0">
                                          <p:val>
                                            <p:strVal val="#ppt_w*0.70"/>
                                          </p:val>
                                        </p:tav>
                                        <p:tav tm="100000">
                                          <p:val>
                                            <p:strVal val="#ppt_w"/>
                                          </p:val>
                                        </p:tav>
                                      </p:tavLst>
                                    </p:anim>
                                    <p:anim calcmode="lin" valueType="num">
                                      <p:cBhvr>
                                        <p:cTn id="89" dur="1000" fill="hold"/>
                                        <p:tgtEl>
                                          <p:spTgt spid="13"/>
                                        </p:tgtEl>
                                        <p:attrNameLst>
                                          <p:attrName>ppt_h</p:attrName>
                                        </p:attrNameLst>
                                      </p:cBhvr>
                                      <p:tavLst>
                                        <p:tav tm="0">
                                          <p:val>
                                            <p:strVal val="#ppt_h"/>
                                          </p:val>
                                        </p:tav>
                                        <p:tav tm="100000">
                                          <p:val>
                                            <p:strVal val="#ppt_h"/>
                                          </p:val>
                                        </p:tav>
                                      </p:tavLst>
                                    </p:anim>
                                    <p:animEffect transition="in" filter="fade">
                                      <p:cBhvr>
                                        <p:cTn id="9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p:bldP spid="8" grpId="1"/>
      <p:bldP spid="11" grpId="0"/>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AutoShape 9"/>
          <p:cNvSpPr>
            <a:spLocks noChangeArrowheads="1"/>
          </p:cNvSpPr>
          <p:nvPr/>
        </p:nvSpPr>
        <p:spPr bwMode="auto">
          <a:xfrm>
            <a:off x="179388" y="765175"/>
            <a:ext cx="7272337" cy="576263"/>
          </a:xfrm>
          <a:prstGeom prst="roundRect">
            <a:avLst>
              <a:gd name="adj" fmla="val 50000"/>
            </a:avLst>
          </a:prstGeom>
          <a:noFill/>
          <a:ln w="9525">
            <a:noFill/>
            <a:round/>
            <a:headEnd/>
            <a:tailEnd/>
          </a:ln>
          <a:effectLst/>
        </p:spPr>
        <p:txBody>
          <a:bodyPr wrap="none" anchor="ctr"/>
          <a:lstStyle/>
          <a:p>
            <a:pPr algn="ctr"/>
            <a:r>
              <a:rPr lang="fr-FR" sz="2800" b="1" i="1" dirty="0">
                <a:solidFill>
                  <a:srgbClr val="FF9900"/>
                </a:solidFill>
                <a:effectLst>
                  <a:outerShdw blurRad="38100" dist="38100" dir="2700000" algn="tl">
                    <a:srgbClr val="000000"/>
                  </a:outerShdw>
                </a:effectLst>
                <a:latin typeface="Perpetua" pitchFamily="18" charset="0"/>
                <a:cs typeface="Times New Roman" pitchFamily="18" charset="0"/>
              </a:rPr>
              <a:t>4/ Analyse et évaluation chiffrée de la DDM  </a:t>
            </a:r>
          </a:p>
        </p:txBody>
      </p:sp>
      <p:sp>
        <p:nvSpPr>
          <p:cNvPr id="81930" name="Rectangle 10"/>
          <p:cNvSpPr>
            <a:spLocks noChangeArrowheads="1"/>
          </p:cNvSpPr>
          <p:nvPr/>
        </p:nvSpPr>
        <p:spPr bwMode="auto">
          <a:xfrm>
            <a:off x="430212" y="1628800"/>
            <a:ext cx="8713788" cy="2087562"/>
          </a:xfrm>
          <a:prstGeom prst="rect">
            <a:avLst/>
          </a:prstGeom>
          <a:solidFill>
            <a:schemeClr val="tx1">
              <a:alpha val="70000"/>
            </a:schemeClr>
          </a:solidFill>
          <a:ln w="9525">
            <a:solidFill>
              <a:schemeClr val="tx1"/>
            </a:solidFill>
            <a:miter lim="800000"/>
            <a:headEnd/>
            <a:tailEnd/>
          </a:ln>
          <a:effectLst/>
        </p:spPr>
        <p:txBody>
          <a:bodyPr anchor="ctr"/>
          <a:lstStyle/>
          <a:p>
            <a:pPr lvl="1" algn="just"/>
            <a:r>
              <a:rPr lang="fr-FR" sz="2400" b="1" i="1" u="sng" dirty="0">
                <a:solidFill>
                  <a:schemeClr val="accent3">
                    <a:lumMod val="75000"/>
                  </a:schemeClr>
                </a:solidFill>
                <a:effectLst>
                  <a:outerShdw blurRad="38100" dist="38100" dir="2700000" algn="tl">
                    <a:srgbClr val="FFFFFF"/>
                  </a:outerShdw>
                </a:effectLst>
                <a:latin typeface="Perpetua" pitchFamily="18" charset="0"/>
                <a:cs typeface="Times New Roman" pitchFamily="18" charset="0"/>
              </a:rPr>
              <a:t>1- Évaluation de la DDM actuelle ou apparente :</a:t>
            </a:r>
          </a:p>
          <a:p>
            <a:pPr lvl="1" algn="just"/>
            <a:r>
              <a:rPr lang="fr-FR" sz="2400" dirty="0">
                <a:solidFill>
                  <a:schemeClr val="bg1"/>
                </a:solidFill>
                <a:latin typeface="Perpetua" pitchFamily="18" charset="0"/>
                <a:cs typeface="Times New Roman" pitchFamily="18" charset="0"/>
              </a:rPr>
              <a:t>	La DDM actuelle ou apparente correspond à l'encombrement antérieur et latéral visible et mesurable au moment de l'examen clinique, l'analyse se fait sur moulage et peut être effectuée selon 2 méthodes : celle de </a:t>
            </a:r>
            <a:r>
              <a:rPr lang="fr-FR" sz="2400" dirty="0" err="1">
                <a:solidFill>
                  <a:schemeClr val="bg1"/>
                </a:solidFill>
                <a:latin typeface="Perpetua" pitchFamily="18" charset="0"/>
                <a:cs typeface="Times New Roman" pitchFamily="18" charset="0"/>
              </a:rPr>
              <a:t>Nance</a:t>
            </a:r>
            <a:r>
              <a:rPr lang="fr-FR" sz="2400" dirty="0">
                <a:solidFill>
                  <a:schemeClr val="bg1"/>
                </a:solidFill>
                <a:latin typeface="Perpetua" pitchFamily="18" charset="0"/>
                <a:cs typeface="Times New Roman" pitchFamily="18" charset="0"/>
              </a:rPr>
              <a:t> et celle de </a:t>
            </a:r>
            <a:r>
              <a:rPr lang="fr-FR" sz="2400" dirty="0" err="1">
                <a:solidFill>
                  <a:schemeClr val="bg1"/>
                </a:solidFill>
                <a:latin typeface="Perpetua" pitchFamily="18" charset="0"/>
                <a:cs typeface="Times New Roman" pitchFamily="18" charset="0"/>
              </a:rPr>
              <a:t>Landstrome</a:t>
            </a:r>
            <a:r>
              <a:rPr lang="fr-FR" sz="2400" dirty="0">
                <a:solidFill>
                  <a:schemeClr val="bg1"/>
                </a:solidFill>
                <a:latin typeface="Perpetua" pitchFamily="18" charset="0"/>
                <a:cs typeface="Times New Roman" pitchFamily="18" charset="0"/>
              </a:rPr>
              <a:t>. </a:t>
            </a:r>
          </a:p>
        </p:txBody>
      </p:sp>
      <p:sp>
        <p:nvSpPr>
          <p:cNvPr id="81931" name="Rectangle 11"/>
          <p:cNvSpPr>
            <a:spLocks noChangeArrowheads="1"/>
          </p:cNvSpPr>
          <p:nvPr/>
        </p:nvSpPr>
        <p:spPr bwMode="auto">
          <a:xfrm>
            <a:off x="179512" y="1412776"/>
            <a:ext cx="8713788" cy="5111750"/>
          </a:xfrm>
          <a:prstGeom prst="rect">
            <a:avLst/>
          </a:prstGeom>
          <a:solidFill>
            <a:schemeClr val="tx1">
              <a:alpha val="70000"/>
            </a:schemeClr>
          </a:solidFill>
          <a:ln w="9525">
            <a:solidFill>
              <a:schemeClr val="tx1"/>
            </a:solidFill>
            <a:miter lim="800000"/>
            <a:headEnd/>
            <a:tailEnd/>
          </a:ln>
          <a:effectLst/>
        </p:spPr>
        <p:txBody>
          <a:bodyPr anchor="ctr"/>
          <a:lstStyle/>
          <a:p>
            <a:pPr lvl="1" algn="just"/>
            <a:r>
              <a:rPr lang="fr-FR" sz="2200" b="1" i="1" dirty="0">
                <a:solidFill>
                  <a:schemeClr val="hlink"/>
                </a:solidFill>
                <a:effectLst>
                  <a:outerShdw blurRad="38100" dist="38100" dir="2700000" algn="tl">
                    <a:srgbClr val="FFFFFF"/>
                  </a:outerShdw>
                </a:effectLst>
                <a:latin typeface="Perpetua" pitchFamily="18" charset="0"/>
                <a:cs typeface="Times New Roman" pitchFamily="18" charset="0"/>
              </a:rPr>
              <a:t>Analyse de </a:t>
            </a:r>
            <a:r>
              <a:rPr lang="fr-FR" sz="2200" b="1" i="1" dirty="0" err="1">
                <a:solidFill>
                  <a:schemeClr val="hlink"/>
                </a:solidFill>
                <a:effectLst>
                  <a:outerShdw blurRad="38100" dist="38100" dir="2700000" algn="tl">
                    <a:srgbClr val="FFFFFF"/>
                  </a:outerShdw>
                </a:effectLst>
                <a:latin typeface="Perpetua" pitchFamily="18" charset="0"/>
                <a:cs typeface="Times New Roman" pitchFamily="18" charset="0"/>
              </a:rPr>
              <a:t>Nance</a:t>
            </a:r>
            <a:r>
              <a:rPr lang="fr-FR" sz="2200" b="1" i="1" dirty="0">
                <a:solidFill>
                  <a:schemeClr val="hlink"/>
                </a:solidFill>
                <a:effectLst>
                  <a:outerShdw blurRad="38100" dist="38100" dir="2700000" algn="tl">
                    <a:srgbClr val="FFFFFF"/>
                  </a:outerShdw>
                </a:effectLst>
                <a:latin typeface="Perpetua" pitchFamily="18" charset="0"/>
                <a:cs typeface="Times New Roman" pitchFamily="18" charset="0"/>
              </a:rPr>
              <a:t> :</a:t>
            </a:r>
            <a:r>
              <a:rPr lang="fr-FR" sz="2200" dirty="0">
                <a:solidFill>
                  <a:schemeClr val="bg1"/>
                </a:solidFill>
                <a:latin typeface="Perpetua" pitchFamily="18" charset="0"/>
                <a:cs typeface="Times New Roman" pitchFamily="18" charset="0"/>
              </a:rPr>
              <a:t> elle consiste à comparer le périmètre d'arcade actuel (espace disponible) et la somme des diamètres M-D des 10 dents antérieures (espace nécessaire).</a:t>
            </a:r>
          </a:p>
          <a:p>
            <a:pPr lvl="1" algn="just"/>
            <a:r>
              <a:rPr lang="fr-FR" sz="2200" b="1" i="1" dirty="0">
                <a:solidFill>
                  <a:srgbClr val="FF00FF"/>
                </a:solidFill>
                <a:effectLst>
                  <a:outerShdw blurRad="38100" dist="38100" dir="2700000" algn="tl">
                    <a:srgbClr val="FFFFFF"/>
                  </a:outerShdw>
                </a:effectLst>
                <a:latin typeface="Perpetua" pitchFamily="18" charset="0"/>
                <a:cs typeface="Times New Roman" pitchFamily="18" charset="0"/>
              </a:rPr>
              <a:t>En denture permanente : </a:t>
            </a:r>
          </a:p>
          <a:p>
            <a:pPr lvl="1" algn="just">
              <a:buFontTx/>
              <a:buBlip>
                <a:blip r:embed="rId3"/>
              </a:buBlip>
            </a:pPr>
            <a:r>
              <a:rPr lang="fr-FR" sz="2200" b="1" i="1" dirty="0">
                <a:solidFill>
                  <a:srgbClr val="008000"/>
                </a:solidFill>
                <a:effectLst>
                  <a:outerShdw blurRad="38100" dist="38100" dir="2700000" algn="tl">
                    <a:srgbClr val="FFFFFF"/>
                  </a:outerShdw>
                </a:effectLst>
                <a:latin typeface="Perpetua" pitchFamily="18" charset="0"/>
                <a:cs typeface="Times New Roman" pitchFamily="18" charset="0"/>
              </a:rPr>
              <a:t>Mesure de la place disponible :</a:t>
            </a:r>
            <a:r>
              <a:rPr lang="fr-FR" sz="2200" dirty="0">
                <a:solidFill>
                  <a:schemeClr val="bg1"/>
                </a:solidFill>
                <a:latin typeface="Perpetua" pitchFamily="18" charset="0"/>
                <a:cs typeface="Times New Roman" pitchFamily="18" charset="0"/>
              </a:rPr>
              <a:t> grâce à un fil de laiton placé sur le moulage au niveau des points de contact occlusaux des dents latérales et sur le bord libre des incisives et allant de la face </a:t>
            </a:r>
            <a:r>
              <a:rPr lang="fr-FR" sz="2200" dirty="0" err="1">
                <a:solidFill>
                  <a:schemeClr val="bg1"/>
                </a:solidFill>
                <a:latin typeface="Perpetua" pitchFamily="18" charset="0"/>
                <a:cs typeface="Times New Roman" pitchFamily="18" charset="0"/>
              </a:rPr>
              <a:t>mésiale</a:t>
            </a:r>
            <a:r>
              <a:rPr lang="fr-FR" sz="2200" dirty="0">
                <a:solidFill>
                  <a:schemeClr val="bg1"/>
                </a:solidFill>
                <a:latin typeface="Perpetua" pitchFamily="18" charset="0"/>
                <a:cs typeface="Times New Roman" pitchFamily="18" charset="0"/>
              </a:rPr>
              <a:t> de la dent de 6 ans gauche à celle de droite sans tenir compte des éventuelles malpositions, ce fil est ensuite rendu rectiligne et mesuré.</a:t>
            </a:r>
          </a:p>
          <a:p>
            <a:pPr lvl="1" algn="just">
              <a:buFontTx/>
              <a:buBlip>
                <a:blip r:embed="rId3"/>
              </a:buBlip>
            </a:pPr>
            <a:r>
              <a:rPr lang="fr-FR" sz="2200" b="1" i="1" dirty="0">
                <a:solidFill>
                  <a:srgbClr val="008000"/>
                </a:solidFill>
                <a:effectLst>
                  <a:outerShdw blurRad="38100" dist="38100" dir="2700000" algn="tl">
                    <a:srgbClr val="FFFFFF"/>
                  </a:outerShdw>
                </a:effectLst>
                <a:latin typeface="Perpetua" pitchFamily="18" charset="0"/>
                <a:cs typeface="Times New Roman" pitchFamily="18" charset="0"/>
              </a:rPr>
              <a:t>Mesure de la place nécessaire :</a:t>
            </a:r>
            <a:r>
              <a:rPr lang="fr-FR" sz="2200" dirty="0">
                <a:solidFill>
                  <a:schemeClr val="bg1"/>
                </a:solidFill>
                <a:latin typeface="Perpetua" pitchFamily="18" charset="0"/>
                <a:cs typeface="Times New Roman" pitchFamily="18" charset="0"/>
              </a:rPr>
              <a:t> à l'aide d'un compas à pointes sèches ou avec un pied à coulisse, on relève les diamètres M-D des 10 dents antérieures.</a:t>
            </a:r>
          </a:p>
          <a:p>
            <a:pPr lvl="1" algn="just">
              <a:buFontTx/>
              <a:buBlip>
                <a:blip r:embed="rId3"/>
              </a:buBlip>
            </a:pPr>
            <a:r>
              <a:rPr lang="fr-FR" sz="2200" dirty="0">
                <a:solidFill>
                  <a:schemeClr val="bg1"/>
                </a:solidFill>
                <a:latin typeface="Perpetua" pitchFamily="18" charset="0"/>
                <a:cs typeface="Times New Roman" pitchFamily="18" charset="0"/>
              </a:rPr>
              <a:t>La différence entre PD et PN est alors évaluée, selon qu'elle soit positive ou négative, il y aura une DDM par macro ou </a:t>
            </a:r>
            <a:r>
              <a:rPr lang="fr-FR" sz="2200" dirty="0" err="1">
                <a:solidFill>
                  <a:schemeClr val="bg1"/>
                </a:solidFill>
                <a:latin typeface="Perpetua" pitchFamily="18" charset="0"/>
                <a:cs typeface="Times New Roman" pitchFamily="18" charset="0"/>
              </a:rPr>
              <a:t>microdontie</a:t>
            </a:r>
            <a:r>
              <a:rPr lang="fr-FR" sz="2200" dirty="0">
                <a:solidFill>
                  <a:schemeClr val="bg1"/>
                </a:solidFill>
                <a:latin typeface="Perpetua" pitchFamily="18" charset="0"/>
                <a:cs typeface="Times New Roman" pitchFamily="18" charset="0"/>
              </a:rPr>
              <a:t> relative.</a:t>
            </a:r>
          </a:p>
        </p:txBody>
      </p:sp>
      <p:pic>
        <p:nvPicPr>
          <p:cNvPr id="81932" name="Picture 12" descr="Nouvelle image (50)"/>
          <p:cNvPicPr>
            <a:picLocks noChangeAspect="1" noChangeArrowheads="1"/>
          </p:cNvPicPr>
          <p:nvPr/>
        </p:nvPicPr>
        <p:blipFill>
          <a:blip r:embed="rId4" cstate="print"/>
          <a:srcRect/>
          <a:stretch>
            <a:fillRect/>
          </a:stretch>
        </p:blipFill>
        <p:spPr bwMode="auto">
          <a:xfrm>
            <a:off x="467544" y="1484784"/>
            <a:ext cx="5688013" cy="2374900"/>
          </a:xfrm>
          <a:prstGeom prst="rect">
            <a:avLst/>
          </a:prstGeom>
          <a:noFill/>
          <a:ln w="57150" cmpd="thinThick">
            <a:solidFill>
              <a:srgbClr val="808000"/>
            </a:solidFill>
            <a:miter lim="800000"/>
            <a:headEnd/>
            <a:tailEnd/>
          </a:ln>
        </p:spPr>
      </p:pic>
      <p:pic>
        <p:nvPicPr>
          <p:cNvPr id="81933" name="Picture 13" descr="Nouvelle image (50)"/>
          <p:cNvPicPr>
            <a:picLocks noChangeAspect="1" noChangeArrowheads="1"/>
          </p:cNvPicPr>
          <p:nvPr/>
        </p:nvPicPr>
        <p:blipFill>
          <a:blip r:embed="rId5" cstate="print"/>
          <a:srcRect/>
          <a:stretch>
            <a:fillRect/>
          </a:stretch>
        </p:blipFill>
        <p:spPr bwMode="auto">
          <a:xfrm>
            <a:off x="2699792" y="4005064"/>
            <a:ext cx="5688013" cy="2397125"/>
          </a:xfrm>
          <a:prstGeom prst="rect">
            <a:avLst/>
          </a:prstGeom>
          <a:noFill/>
          <a:ln w="57150" cmpd="thinThick">
            <a:solidFill>
              <a:srgbClr val="808000"/>
            </a:solidFill>
            <a:miter lim="800000"/>
            <a:headEnd/>
            <a:tailEnd/>
          </a:ln>
        </p:spPr>
      </p:pic>
      <p:pic>
        <p:nvPicPr>
          <p:cNvPr id="81934" name="Picture 14" descr="Nouvelle image (41)"/>
          <p:cNvPicPr>
            <a:picLocks noChangeAspect="1" noChangeArrowheads="1"/>
          </p:cNvPicPr>
          <p:nvPr/>
        </p:nvPicPr>
        <p:blipFill>
          <a:blip r:embed="rId6" cstate="print"/>
          <a:srcRect/>
          <a:stretch>
            <a:fillRect/>
          </a:stretch>
        </p:blipFill>
        <p:spPr bwMode="auto">
          <a:xfrm>
            <a:off x="2051720" y="2492896"/>
            <a:ext cx="5256213" cy="3565525"/>
          </a:xfrm>
          <a:prstGeom prst="rect">
            <a:avLst/>
          </a:prstGeom>
          <a:noFill/>
          <a:ln w="57150" cmpd="thinThick">
            <a:solidFill>
              <a:srgbClr val="808000"/>
            </a:solidFill>
            <a:miter lim="800000"/>
            <a:headEnd/>
            <a:tailEnd/>
          </a:ln>
        </p:spPr>
      </p:pic>
      <p:pic>
        <p:nvPicPr>
          <p:cNvPr id="81935" name="Picture 15" descr="Nouvelle image (1)"/>
          <p:cNvPicPr>
            <a:picLocks noChangeAspect="1" noChangeArrowheads="1"/>
          </p:cNvPicPr>
          <p:nvPr/>
        </p:nvPicPr>
        <p:blipFill>
          <a:blip r:embed="rId7" cstate="print"/>
          <a:srcRect/>
          <a:stretch>
            <a:fillRect/>
          </a:stretch>
        </p:blipFill>
        <p:spPr bwMode="auto">
          <a:xfrm>
            <a:off x="1691680" y="1772816"/>
            <a:ext cx="6553200" cy="4680520"/>
          </a:xfrm>
          <a:prstGeom prst="rect">
            <a:avLst/>
          </a:prstGeom>
          <a:noFill/>
          <a:ln w="63500" cmpd="thickThin">
            <a:solidFill>
              <a:srgbClr val="FF6600"/>
            </a:solidFill>
            <a:miter lim="800000"/>
            <a:headEnd/>
            <a:tailEnd/>
          </a:ln>
        </p:spPr>
      </p:pic>
      <p:sp>
        <p:nvSpPr>
          <p:cNvPr id="81943" name="Rectangle 23"/>
          <p:cNvSpPr>
            <a:spLocks noChangeArrowheads="1"/>
          </p:cNvSpPr>
          <p:nvPr/>
        </p:nvSpPr>
        <p:spPr bwMode="auto">
          <a:xfrm>
            <a:off x="179512" y="1412875"/>
            <a:ext cx="8713788" cy="5445125"/>
          </a:xfrm>
          <a:prstGeom prst="rect">
            <a:avLst/>
          </a:prstGeom>
          <a:solidFill>
            <a:schemeClr val="tx1">
              <a:alpha val="70000"/>
            </a:schemeClr>
          </a:solidFill>
          <a:ln w="9525">
            <a:solidFill>
              <a:schemeClr val="tx1"/>
            </a:solidFill>
            <a:miter lim="800000"/>
            <a:headEnd/>
            <a:tailEnd/>
          </a:ln>
          <a:effectLst/>
        </p:spPr>
        <p:txBody>
          <a:bodyPr anchor="ctr"/>
          <a:lstStyle/>
          <a:p>
            <a:pPr lvl="1" algn="just"/>
            <a:r>
              <a:rPr lang="fr-FR" sz="2200" b="1" i="1" dirty="0">
                <a:solidFill>
                  <a:srgbClr val="FF00FF"/>
                </a:solidFill>
                <a:effectLst>
                  <a:outerShdw blurRad="38100" dist="38100" dir="2700000" algn="tl">
                    <a:srgbClr val="FFFFFF"/>
                  </a:outerShdw>
                </a:effectLst>
                <a:latin typeface="Perpetua" pitchFamily="18" charset="0"/>
                <a:cs typeface="Times New Roman" pitchFamily="18" charset="0"/>
              </a:rPr>
              <a:t>En denture mixte :</a:t>
            </a:r>
            <a:endParaRPr lang="fr-FR" sz="2200" dirty="0">
              <a:solidFill>
                <a:schemeClr val="bg1"/>
              </a:solidFill>
              <a:latin typeface="Perpetua" pitchFamily="18" charset="0"/>
              <a:cs typeface="Times New Roman" pitchFamily="18" charset="0"/>
            </a:endParaRPr>
          </a:p>
          <a:p>
            <a:pPr lvl="1" algn="just"/>
            <a:r>
              <a:rPr lang="fr-FR" sz="2200" b="1" i="1" dirty="0">
                <a:solidFill>
                  <a:srgbClr val="008000"/>
                </a:solidFill>
                <a:effectLst>
                  <a:outerShdw blurRad="38100" dist="38100" dir="2700000" algn="tl">
                    <a:srgbClr val="FFFFFF"/>
                  </a:outerShdw>
                </a:effectLst>
                <a:latin typeface="Perpetua" pitchFamily="18" charset="0"/>
                <a:cs typeface="Times New Roman" pitchFamily="18" charset="0"/>
              </a:rPr>
              <a:t>	L'espace disponible :</a:t>
            </a:r>
            <a:r>
              <a:rPr lang="fr-FR" sz="2200" dirty="0">
                <a:solidFill>
                  <a:schemeClr val="bg1"/>
                </a:solidFill>
                <a:latin typeface="Perpetua" pitchFamily="18" charset="0"/>
                <a:cs typeface="Times New Roman" pitchFamily="18" charset="0"/>
              </a:rPr>
              <a:t> il est mesuré sur moulage comme en denture permanente, mais il faut tenir compte du «</a:t>
            </a:r>
            <a:r>
              <a:rPr lang="fr-FR" sz="2200" dirty="0" err="1">
                <a:solidFill>
                  <a:schemeClr val="bg1"/>
                </a:solidFill>
                <a:latin typeface="Perpetua" pitchFamily="18" charset="0"/>
                <a:cs typeface="Times New Roman" pitchFamily="18" charset="0"/>
              </a:rPr>
              <a:t>lee</a:t>
            </a:r>
            <a:r>
              <a:rPr lang="fr-FR" sz="2200" dirty="0">
                <a:solidFill>
                  <a:schemeClr val="bg1"/>
                </a:solidFill>
                <a:latin typeface="Perpetua" pitchFamily="18" charset="0"/>
                <a:cs typeface="Times New Roman" pitchFamily="18" charset="0"/>
              </a:rPr>
              <a:t> </a:t>
            </a:r>
            <a:r>
              <a:rPr lang="fr-FR" sz="2200" dirty="0" err="1">
                <a:solidFill>
                  <a:schemeClr val="bg1"/>
                </a:solidFill>
                <a:latin typeface="Perpetua" pitchFamily="18" charset="0"/>
                <a:cs typeface="Times New Roman" pitchFamily="18" charset="0"/>
              </a:rPr>
              <a:t>way</a:t>
            </a:r>
            <a:r>
              <a:rPr lang="fr-FR" sz="2200" dirty="0">
                <a:solidFill>
                  <a:schemeClr val="bg1"/>
                </a:solidFill>
                <a:latin typeface="Perpetua" pitchFamily="18" charset="0"/>
                <a:cs typeface="Times New Roman" pitchFamily="18" charset="0"/>
              </a:rPr>
              <a:t>» que </a:t>
            </a:r>
            <a:r>
              <a:rPr lang="fr-FR" sz="2200" dirty="0" err="1">
                <a:solidFill>
                  <a:schemeClr val="bg1"/>
                </a:solidFill>
                <a:latin typeface="Perpetua" pitchFamily="18" charset="0"/>
                <a:cs typeface="Times New Roman" pitchFamily="18" charset="0"/>
              </a:rPr>
              <a:t>Nance</a:t>
            </a:r>
            <a:r>
              <a:rPr lang="fr-FR" sz="2200" dirty="0">
                <a:solidFill>
                  <a:schemeClr val="bg1"/>
                </a:solidFill>
                <a:latin typeface="Perpetua" pitchFamily="18" charset="0"/>
                <a:cs typeface="Times New Roman" pitchFamily="18" charset="0"/>
              </a:rPr>
              <a:t> considère toujours perdu par </a:t>
            </a:r>
            <a:r>
              <a:rPr lang="fr-FR" sz="2200" dirty="0" err="1">
                <a:solidFill>
                  <a:schemeClr val="bg1"/>
                </a:solidFill>
                <a:latin typeface="Perpetua" pitchFamily="18" charset="0"/>
                <a:cs typeface="Times New Roman" pitchFamily="18" charset="0"/>
              </a:rPr>
              <a:t>mésiogression</a:t>
            </a:r>
            <a:r>
              <a:rPr lang="fr-FR" sz="2200" dirty="0">
                <a:solidFill>
                  <a:schemeClr val="bg1"/>
                </a:solidFill>
                <a:latin typeface="Perpetua" pitchFamily="18" charset="0"/>
                <a:cs typeface="Times New Roman" pitchFamily="18" charset="0"/>
              </a:rPr>
              <a:t> des 1</a:t>
            </a:r>
            <a:r>
              <a:rPr lang="fr-FR" sz="2200" baseline="30000" dirty="0">
                <a:solidFill>
                  <a:schemeClr val="bg1"/>
                </a:solidFill>
                <a:latin typeface="Perpetua" pitchFamily="18" charset="0"/>
                <a:cs typeface="Times New Roman" pitchFamily="18" charset="0"/>
              </a:rPr>
              <a:t>ère</a:t>
            </a:r>
            <a:r>
              <a:rPr lang="fr-FR" sz="2200" dirty="0">
                <a:solidFill>
                  <a:schemeClr val="bg1"/>
                </a:solidFill>
                <a:latin typeface="Perpetua" pitchFamily="18" charset="0"/>
                <a:cs typeface="Times New Roman" pitchFamily="18" charset="0"/>
              </a:rPr>
              <a:t> molaires permanentes, et qui tend à diminuer la longueur d'arcade, évalué en moyenne de 0,9mm pour chaque coté de l'arcade supérieure, et 1,7mm pour chaque coté de l'arcade inférieure, </a:t>
            </a:r>
          </a:p>
          <a:p>
            <a:pPr lvl="1" algn="just"/>
            <a:r>
              <a:rPr lang="fr-FR" sz="2200" b="1" i="1" dirty="0">
                <a:solidFill>
                  <a:srgbClr val="008000"/>
                </a:solidFill>
                <a:effectLst>
                  <a:outerShdw blurRad="38100" dist="38100" dir="2700000" algn="tl">
                    <a:srgbClr val="FFFFFF"/>
                  </a:outerShdw>
                </a:effectLst>
                <a:latin typeface="Perpetua" pitchFamily="18" charset="0"/>
                <a:cs typeface="Times New Roman" pitchFamily="18" charset="0"/>
              </a:rPr>
              <a:t>	L'espace nécessaire :</a:t>
            </a:r>
            <a:r>
              <a:rPr lang="fr-FR" sz="2200" dirty="0">
                <a:solidFill>
                  <a:schemeClr val="bg1"/>
                </a:solidFill>
                <a:latin typeface="Perpetua" pitchFamily="18" charset="0"/>
                <a:cs typeface="Times New Roman" pitchFamily="18" charset="0"/>
              </a:rPr>
              <a:t> le diamètre des germes des dents permanentes est estimé à l'aide de clichés rétro alvéolaires et de TLR en incidence oblique à 45°, une formule est utilisée en fonction des diamètres </a:t>
            </a:r>
            <a:r>
              <a:rPr lang="fr-FR" sz="2200" dirty="0" err="1">
                <a:solidFill>
                  <a:schemeClr val="bg1"/>
                </a:solidFill>
                <a:latin typeface="Perpetua" pitchFamily="18" charset="0"/>
                <a:cs typeface="Times New Roman" pitchFamily="18" charset="0"/>
              </a:rPr>
              <a:t>mésio</a:t>
            </a:r>
            <a:r>
              <a:rPr lang="fr-FR" sz="2200" dirty="0">
                <a:solidFill>
                  <a:schemeClr val="bg1"/>
                </a:solidFill>
                <a:latin typeface="Perpetua" pitchFamily="18" charset="0"/>
                <a:cs typeface="Times New Roman" pitchFamily="18" charset="0"/>
              </a:rPr>
              <a:t>-distales des 4 incisives permanentes </a:t>
            </a:r>
          </a:p>
          <a:p>
            <a:pPr lvl="1" algn="just"/>
            <a:r>
              <a:rPr lang="fr-FR" sz="2200" dirty="0">
                <a:solidFill>
                  <a:schemeClr val="bg1"/>
                </a:solidFill>
                <a:latin typeface="Perpetua" pitchFamily="18" charset="0"/>
                <a:cs typeface="Times New Roman" pitchFamily="18" charset="0"/>
              </a:rPr>
              <a:t>	La différence entre PD et PN est alors évaluée, il y aura une DDM par macro ou </a:t>
            </a:r>
            <a:r>
              <a:rPr lang="fr-FR" sz="2200" dirty="0" err="1">
                <a:solidFill>
                  <a:schemeClr val="bg1"/>
                </a:solidFill>
                <a:latin typeface="Perpetua" pitchFamily="18" charset="0"/>
                <a:cs typeface="Times New Roman" pitchFamily="18" charset="0"/>
              </a:rPr>
              <a:t>microdontie</a:t>
            </a:r>
            <a:r>
              <a:rPr lang="fr-FR" sz="2200" dirty="0">
                <a:solidFill>
                  <a:schemeClr val="bg1"/>
                </a:solidFill>
                <a:latin typeface="Perpetua" pitchFamily="18" charset="0"/>
                <a:cs typeface="Times New Roman" pitchFamily="18" charset="0"/>
              </a:rPr>
              <a:t> relative, selon qu'elle soit positive ou négative.</a:t>
            </a:r>
          </a:p>
        </p:txBody>
      </p:sp>
      <p:sp>
        <p:nvSpPr>
          <p:cNvPr id="81944" name="Rectangle 24"/>
          <p:cNvSpPr>
            <a:spLocks noChangeArrowheads="1"/>
          </p:cNvSpPr>
          <p:nvPr/>
        </p:nvSpPr>
        <p:spPr bwMode="auto">
          <a:xfrm>
            <a:off x="0" y="1988840"/>
            <a:ext cx="8713788" cy="2879725"/>
          </a:xfrm>
          <a:prstGeom prst="rect">
            <a:avLst/>
          </a:prstGeom>
          <a:solidFill>
            <a:schemeClr val="tx1">
              <a:alpha val="70000"/>
            </a:schemeClr>
          </a:solidFill>
          <a:ln w="9525">
            <a:solidFill>
              <a:schemeClr val="tx1"/>
            </a:solidFill>
            <a:miter lim="800000"/>
            <a:headEnd/>
            <a:tailEnd/>
          </a:ln>
          <a:effectLst/>
        </p:spPr>
        <p:txBody>
          <a:bodyPr anchor="ctr"/>
          <a:lstStyle/>
          <a:p>
            <a:pPr lvl="1" algn="just"/>
            <a:r>
              <a:rPr lang="fr-FR" sz="2400" b="1" i="1" dirty="0">
                <a:solidFill>
                  <a:schemeClr val="hlink"/>
                </a:solidFill>
                <a:effectLst>
                  <a:outerShdw blurRad="38100" dist="38100" dir="2700000" algn="tl">
                    <a:srgbClr val="FFFFFF"/>
                  </a:outerShdw>
                </a:effectLst>
                <a:latin typeface="Perpetua" pitchFamily="18" charset="0"/>
                <a:cs typeface="Times New Roman" pitchFamily="18" charset="0"/>
              </a:rPr>
              <a:t>Analyse de </a:t>
            </a:r>
            <a:r>
              <a:rPr lang="fr-FR" sz="2400" b="1" i="1" dirty="0" err="1">
                <a:solidFill>
                  <a:schemeClr val="hlink"/>
                </a:solidFill>
                <a:effectLst>
                  <a:outerShdw blurRad="38100" dist="38100" dir="2700000" algn="tl">
                    <a:srgbClr val="FFFFFF"/>
                  </a:outerShdw>
                </a:effectLst>
                <a:latin typeface="Perpetua" pitchFamily="18" charset="0"/>
                <a:cs typeface="Times New Roman" pitchFamily="18" charset="0"/>
              </a:rPr>
              <a:t>Lundström</a:t>
            </a:r>
            <a:r>
              <a:rPr lang="fr-FR" sz="2400" b="1" i="1" dirty="0">
                <a:solidFill>
                  <a:schemeClr val="hlink"/>
                </a:solidFill>
                <a:effectLst>
                  <a:outerShdw blurRad="38100" dist="38100" dir="2700000" algn="tl">
                    <a:srgbClr val="FFFFFF"/>
                  </a:outerShdw>
                </a:effectLst>
                <a:latin typeface="Perpetua" pitchFamily="18" charset="0"/>
                <a:cs typeface="Times New Roman" pitchFamily="18" charset="0"/>
              </a:rPr>
              <a:t> :</a:t>
            </a:r>
            <a:endParaRPr lang="fr-FR" sz="2400" dirty="0">
              <a:solidFill>
                <a:schemeClr val="bg1"/>
              </a:solidFill>
              <a:latin typeface="Perpetua" pitchFamily="18" charset="0"/>
              <a:cs typeface="Times New Roman" pitchFamily="18" charset="0"/>
            </a:endParaRPr>
          </a:p>
          <a:p>
            <a:pPr lvl="1" algn="just"/>
            <a:r>
              <a:rPr lang="fr-FR" sz="2400" dirty="0">
                <a:solidFill>
                  <a:schemeClr val="bg1"/>
                </a:solidFill>
                <a:latin typeface="Perpetua" pitchFamily="18" charset="0"/>
                <a:cs typeface="Times New Roman" pitchFamily="18" charset="0"/>
              </a:rPr>
              <a:t>	C'est une analyse segmentaire qui consiste en </a:t>
            </a:r>
          </a:p>
          <a:p>
            <a:pPr lvl="1" algn="just">
              <a:buFontTx/>
              <a:buBlip>
                <a:blip r:embed="rId3"/>
              </a:buBlip>
            </a:pPr>
            <a:r>
              <a:rPr lang="fr-FR" sz="2400" dirty="0">
                <a:solidFill>
                  <a:schemeClr val="bg1"/>
                </a:solidFill>
                <a:latin typeface="Perpetua" pitchFamily="18" charset="0"/>
                <a:cs typeface="Times New Roman" pitchFamily="18" charset="0"/>
              </a:rPr>
              <a:t>Division de l'arcade dentaire en 6 segments de 2 dents ;</a:t>
            </a:r>
          </a:p>
          <a:p>
            <a:pPr lvl="1" algn="just">
              <a:buFontTx/>
              <a:buBlip>
                <a:blip r:embed="rId3"/>
              </a:buBlip>
            </a:pPr>
            <a:r>
              <a:rPr lang="fr-FR" sz="2400" dirty="0">
                <a:solidFill>
                  <a:schemeClr val="bg1"/>
                </a:solidFill>
                <a:latin typeface="Perpetua" pitchFamily="18" charset="0"/>
                <a:cs typeface="Times New Roman" pitchFamily="18" charset="0"/>
              </a:rPr>
              <a:t>Mesure des diamètres M-D des 12 dents ;</a:t>
            </a:r>
          </a:p>
          <a:p>
            <a:pPr lvl="1" algn="just">
              <a:buFontTx/>
              <a:buBlip>
                <a:blip r:embed="rId3"/>
              </a:buBlip>
            </a:pPr>
            <a:r>
              <a:rPr lang="fr-FR" sz="2400" dirty="0">
                <a:solidFill>
                  <a:schemeClr val="bg1"/>
                </a:solidFill>
                <a:latin typeface="Perpetua" pitchFamily="18" charset="0"/>
                <a:cs typeface="Times New Roman" pitchFamily="18" charset="0"/>
              </a:rPr>
              <a:t>Addition des valeurs mesurées des 2 dents de chaque segment ;</a:t>
            </a:r>
          </a:p>
          <a:p>
            <a:pPr lvl="1" algn="just">
              <a:buFontTx/>
              <a:buBlip>
                <a:blip r:embed="rId3"/>
              </a:buBlip>
            </a:pPr>
            <a:r>
              <a:rPr lang="fr-FR" sz="2400" dirty="0">
                <a:solidFill>
                  <a:schemeClr val="bg1"/>
                </a:solidFill>
                <a:latin typeface="Perpetua" pitchFamily="18" charset="0"/>
                <a:cs typeface="Times New Roman" pitchFamily="18" charset="0"/>
              </a:rPr>
              <a:t>Enfin, la somme des différences entre EN et ED donne la valeur de la DDM, cette analyse a l'avantage de bien localiser la disproportion </a:t>
            </a:r>
          </a:p>
        </p:txBody>
      </p:sp>
      <p:pic>
        <p:nvPicPr>
          <p:cNvPr id="81945" name="Picture 25" descr="Nouvelle image (43)"/>
          <p:cNvPicPr>
            <a:picLocks noChangeAspect="1" noChangeArrowheads="1"/>
          </p:cNvPicPr>
          <p:nvPr/>
        </p:nvPicPr>
        <p:blipFill>
          <a:blip r:embed="rId8" cstate="print"/>
          <a:srcRect/>
          <a:stretch>
            <a:fillRect/>
          </a:stretch>
        </p:blipFill>
        <p:spPr bwMode="auto">
          <a:xfrm>
            <a:off x="1475656" y="1556792"/>
            <a:ext cx="6626225" cy="4862513"/>
          </a:xfrm>
          <a:prstGeom prst="rect">
            <a:avLst/>
          </a:prstGeom>
          <a:noFill/>
          <a:ln w="57150" cmpd="thinThick">
            <a:solidFill>
              <a:srgbClr val="808000"/>
            </a:solidFill>
            <a:miter lim="800000"/>
            <a:headEnd/>
            <a:tailEnd/>
          </a:ln>
        </p:spPr>
      </p:pic>
      <p:sp>
        <p:nvSpPr>
          <p:cNvPr id="81946" name="Rectangle 26"/>
          <p:cNvSpPr>
            <a:spLocks noChangeArrowheads="1"/>
          </p:cNvSpPr>
          <p:nvPr/>
        </p:nvSpPr>
        <p:spPr bwMode="auto">
          <a:xfrm>
            <a:off x="393700" y="1414463"/>
            <a:ext cx="2230438" cy="647700"/>
          </a:xfrm>
          <a:prstGeom prst="rect">
            <a:avLst/>
          </a:prstGeom>
          <a:solidFill>
            <a:schemeClr val="bg1">
              <a:alpha val="70000"/>
            </a:schemeClr>
          </a:solidFill>
          <a:ln w="9525">
            <a:solidFill>
              <a:srgbClr val="FF0000"/>
            </a:solidFill>
            <a:miter lim="800000"/>
            <a:headEnd/>
            <a:tailEnd/>
          </a:ln>
          <a:effectLst/>
        </p:spPr>
        <p:txBody>
          <a:bodyPr wrap="none" anchor="ctr"/>
          <a:lstStyle/>
          <a:p>
            <a:pPr algn="ctr"/>
            <a:r>
              <a:rPr lang="fr-FR" sz="2400" b="1" i="1">
                <a:effectLst>
                  <a:outerShdw blurRad="38100" dist="38100" dir="2700000" algn="tl">
                    <a:srgbClr val="C0C0C0"/>
                  </a:outerShdw>
                </a:effectLst>
                <a:latin typeface="Perpetua" pitchFamily="18" charset="0"/>
              </a:rPr>
              <a:t>Les dents</a:t>
            </a:r>
          </a:p>
        </p:txBody>
      </p:sp>
      <p:sp>
        <p:nvSpPr>
          <p:cNvPr id="81947" name="Rectangle 27"/>
          <p:cNvSpPr>
            <a:spLocks noChangeArrowheads="1"/>
          </p:cNvSpPr>
          <p:nvPr/>
        </p:nvSpPr>
        <p:spPr bwMode="auto">
          <a:xfrm>
            <a:off x="393700" y="2135188"/>
            <a:ext cx="2230438" cy="647700"/>
          </a:xfrm>
          <a:prstGeom prst="rect">
            <a:avLst/>
          </a:prstGeom>
          <a:solidFill>
            <a:schemeClr val="bg1">
              <a:alpha val="70000"/>
            </a:schemeClr>
          </a:solidFill>
          <a:ln w="9525">
            <a:solidFill>
              <a:srgbClr val="FF0000"/>
            </a:solidFill>
            <a:miter lim="800000"/>
            <a:headEnd/>
            <a:tailEnd/>
          </a:ln>
          <a:effectLst/>
        </p:spPr>
        <p:txBody>
          <a:bodyPr wrap="none" anchor="ctr"/>
          <a:lstStyle/>
          <a:p>
            <a:pPr algn="ctr"/>
            <a:r>
              <a:rPr lang="fr-FR" sz="2400" b="1" i="1">
                <a:effectLst>
                  <a:outerShdw blurRad="38100" dist="38100" dir="2700000" algn="tl">
                    <a:srgbClr val="C0C0C0"/>
                  </a:outerShdw>
                </a:effectLst>
                <a:latin typeface="Perpetua" pitchFamily="18" charset="0"/>
              </a:rPr>
              <a:t>Dimension M-D</a:t>
            </a:r>
          </a:p>
        </p:txBody>
      </p:sp>
      <p:sp>
        <p:nvSpPr>
          <p:cNvPr id="81948" name="Rectangle 28"/>
          <p:cNvSpPr>
            <a:spLocks noChangeArrowheads="1"/>
          </p:cNvSpPr>
          <p:nvPr/>
        </p:nvSpPr>
        <p:spPr bwMode="auto">
          <a:xfrm>
            <a:off x="2698750"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16</a:t>
            </a:r>
          </a:p>
        </p:txBody>
      </p:sp>
      <p:sp>
        <p:nvSpPr>
          <p:cNvPr id="81949" name="Rectangle 29"/>
          <p:cNvSpPr>
            <a:spLocks noChangeArrowheads="1"/>
          </p:cNvSpPr>
          <p:nvPr/>
        </p:nvSpPr>
        <p:spPr bwMode="auto">
          <a:xfrm>
            <a:off x="3201988"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15</a:t>
            </a:r>
          </a:p>
        </p:txBody>
      </p:sp>
      <p:sp>
        <p:nvSpPr>
          <p:cNvPr id="81950" name="Rectangle 30"/>
          <p:cNvSpPr>
            <a:spLocks noChangeArrowheads="1"/>
          </p:cNvSpPr>
          <p:nvPr/>
        </p:nvSpPr>
        <p:spPr bwMode="auto">
          <a:xfrm>
            <a:off x="2698750"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11</a:t>
            </a:r>
          </a:p>
        </p:txBody>
      </p:sp>
      <p:sp>
        <p:nvSpPr>
          <p:cNvPr id="81951" name="Rectangle 31"/>
          <p:cNvSpPr>
            <a:spLocks noChangeArrowheads="1"/>
          </p:cNvSpPr>
          <p:nvPr/>
        </p:nvSpPr>
        <p:spPr bwMode="auto">
          <a:xfrm>
            <a:off x="3201988"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7,5</a:t>
            </a:r>
          </a:p>
        </p:txBody>
      </p:sp>
      <p:sp>
        <p:nvSpPr>
          <p:cNvPr id="81952" name="Rectangle 32"/>
          <p:cNvSpPr>
            <a:spLocks noChangeArrowheads="1"/>
          </p:cNvSpPr>
          <p:nvPr/>
        </p:nvSpPr>
        <p:spPr bwMode="auto">
          <a:xfrm>
            <a:off x="3706813"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14</a:t>
            </a:r>
          </a:p>
        </p:txBody>
      </p:sp>
      <p:sp>
        <p:nvSpPr>
          <p:cNvPr id="81953" name="Rectangle 33"/>
          <p:cNvSpPr>
            <a:spLocks noChangeArrowheads="1"/>
          </p:cNvSpPr>
          <p:nvPr/>
        </p:nvSpPr>
        <p:spPr bwMode="auto">
          <a:xfrm>
            <a:off x="3706813"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8</a:t>
            </a:r>
          </a:p>
        </p:txBody>
      </p:sp>
      <p:sp>
        <p:nvSpPr>
          <p:cNvPr id="81954" name="Rectangle 34"/>
          <p:cNvSpPr>
            <a:spLocks noChangeArrowheads="1"/>
          </p:cNvSpPr>
          <p:nvPr/>
        </p:nvSpPr>
        <p:spPr bwMode="auto">
          <a:xfrm>
            <a:off x="4210050"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13</a:t>
            </a:r>
          </a:p>
        </p:txBody>
      </p:sp>
      <p:sp>
        <p:nvSpPr>
          <p:cNvPr id="81955" name="Rectangle 35"/>
          <p:cNvSpPr>
            <a:spLocks noChangeArrowheads="1"/>
          </p:cNvSpPr>
          <p:nvPr/>
        </p:nvSpPr>
        <p:spPr bwMode="auto">
          <a:xfrm>
            <a:off x="4210050"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7,5</a:t>
            </a:r>
          </a:p>
        </p:txBody>
      </p:sp>
      <p:sp>
        <p:nvSpPr>
          <p:cNvPr id="81956" name="Rectangle 36"/>
          <p:cNvSpPr>
            <a:spLocks noChangeArrowheads="1"/>
          </p:cNvSpPr>
          <p:nvPr/>
        </p:nvSpPr>
        <p:spPr bwMode="auto">
          <a:xfrm>
            <a:off x="4714875"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12</a:t>
            </a:r>
          </a:p>
        </p:txBody>
      </p:sp>
      <p:sp>
        <p:nvSpPr>
          <p:cNvPr id="81957" name="Rectangle 37"/>
          <p:cNvSpPr>
            <a:spLocks noChangeArrowheads="1"/>
          </p:cNvSpPr>
          <p:nvPr/>
        </p:nvSpPr>
        <p:spPr bwMode="auto">
          <a:xfrm>
            <a:off x="4714875"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a:t>
            </a:r>
          </a:p>
        </p:txBody>
      </p:sp>
      <p:sp>
        <p:nvSpPr>
          <p:cNvPr id="81958" name="Rectangle 38"/>
          <p:cNvSpPr>
            <a:spLocks noChangeArrowheads="1"/>
          </p:cNvSpPr>
          <p:nvPr/>
        </p:nvSpPr>
        <p:spPr bwMode="auto">
          <a:xfrm>
            <a:off x="5219700"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8,5</a:t>
            </a:r>
          </a:p>
        </p:txBody>
      </p:sp>
      <p:sp>
        <p:nvSpPr>
          <p:cNvPr id="81959" name="Rectangle 39"/>
          <p:cNvSpPr>
            <a:spLocks noChangeArrowheads="1"/>
          </p:cNvSpPr>
          <p:nvPr/>
        </p:nvSpPr>
        <p:spPr bwMode="auto">
          <a:xfrm>
            <a:off x="5219700"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11</a:t>
            </a:r>
          </a:p>
        </p:txBody>
      </p:sp>
      <p:sp>
        <p:nvSpPr>
          <p:cNvPr id="81960" name="Rectangle 40"/>
          <p:cNvSpPr>
            <a:spLocks noChangeArrowheads="1"/>
          </p:cNvSpPr>
          <p:nvPr/>
        </p:nvSpPr>
        <p:spPr bwMode="auto">
          <a:xfrm>
            <a:off x="5722938"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21</a:t>
            </a:r>
          </a:p>
        </p:txBody>
      </p:sp>
      <p:sp>
        <p:nvSpPr>
          <p:cNvPr id="81961" name="Rectangle 41"/>
          <p:cNvSpPr>
            <a:spLocks noChangeArrowheads="1"/>
          </p:cNvSpPr>
          <p:nvPr/>
        </p:nvSpPr>
        <p:spPr bwMode="auto">
          <a:xfrm>
            <a:off x="5722938"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9</a:t>
            </a:r>
          </a:p>
        </p:txBody>
      </p:sp>
      <p:sp>
        <p:nvSpPr>
          <p:cNvPr id="81962" name="Rectangle 42"/>
          <p:cNvSpPr>
            <a:spLocks noChangeArrowheads="1"/>
          </p:cNvSpPr>
          <p:nvPr/>
        </p:nvSpPr>
        <p:spPr bwMode="auto">
          <a:xfrm>
            <a:off x="6227763"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22</a:t>
            </a:r>
          </a:p>
        </p:txBody>
      </p:sp>
      <p:sp>
        <p:nvSpPr>
          <p:cNvPr id="81963" name="Rectangle 43"/>
          <p:cNvSpPr>
            <a:spLocks noChangeArrowheads="1"/>
          </p:cNvSpPr>
          <p:nvPr/>
        </p:nvSpPr>
        <p:spPr bwMode="auto">
          <a:xfrm>
            <a:off x="6227763"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a:t>
            </a:r>
          </a:p>
        </p:txBody>
      </p:sp>
      <p:sp>
        <p:nvSpPr>
          <p:cNvPr id="81964" name="Rectangle 44"/>
          <p:cNvSpPr>
            <a:spLocks noChangeArrowheads="1"/>
          </p:cNvSpPr>
          <p:nvPr/>
        </p:nvSpPr>
        <p:spPr bwMode="auto">
          <a:xfrm>
            <a:off x="6731000"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23</a:t>
            </a:r>
          </a:p>
        </p:txBody>
      </p:sp>
      <p:sp>
        <p:nvSpPr>
          <p:cNvPr id="81965" name="Rectangle 45"/>
          <p:cNvSpPr>
            <a:spLocks noChangeArrowheads="1"/>
          </p:cNvSpPr>
          <p:nvPr/>
        </p:nvSpPr>
        <p:spPr bwMode="auto">
          <a:xfrm>
            <a:off x="6731000"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7,5</a:t>
            </a:r>
          </a:p>
        </p:txBody>
      </p:sp>
      <p:sp>
        <p:nvSpPr>
          <p:cNvPr id="81966" name="Rectangle 46"/>
          <p:cNvSpPr>
            <a:spLocks noChangeArrowheads="1"/>
          </p:cNvSpPr>
          <p:nvPr/>
        </p:nvSpPr>
        <p:spPr bwMode="auto">
          <a:xfrm>
            <a:off x="7235825"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24</a:t>
            </a:r>
          </a:p>
        </p:txBody>
      </p:sp>
      <p:sp>
        <p:nvSpPr>
          <p:cNvPr id="81967" name="Rectangle 47"/>
          <p:cNvSpPr>
            <a:spLocks noChangeArrowheads="1"/>
          </p:cNvSpPr>
          <p:nvPr/>
        </p:nvSpPr>
        <p:spPr bwMode="auto">
          <a:xfrm>
            <a:off x="7234238"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7,5</a:t>
            </a:r>
          </a:p>
        </p:txBody>
      </p:sp>
      <p:sp>
        <p:nvSpPr>
          <p:cNvPr id="81968" name="Rectangle 48"/>
          <p:cNvSpPr>
            <a:spLocks noChangeArrowheads="1"/>
          </p:cNvSpPr>
          <p:nvPr/>
        </p:nvSpPr>
        <p:spPr bwMode="auto">
          <a:xfrm>
            <a:off x="7739063"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25</a:t>
            </a:r>
          </a:p>
        </p:txBody>
      </p:sp>
      <p:sp>
        <p:nvSpPr>
          <p:cNvPr id="81969" name="Rectangle 49"/>
          <p:cNvSpPr>
            <a:spLocks noChangeArrowheads="1"/>
          </p:cNvSpPr>
          <p:nvPr/>
        </p:nvSpPr>
        <p:spPr bwMode="auto">
          <a:xfrm>
            <a:off x="7739063"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7,5</a:t>
            </a:r>
          </a:p>
        </p:txBody>
      </p:sp>
      <p:sp>
        <p:nvSpPr>
          <p:cNvPr id="81970" name="Rectangle 50"/>
          <p:cNvSpPr>
            <a:spLocks noChangeArrowheads="1"/>
          </p:cNvSpPr>
          <p:nvPr/>
        </p:nvSpPr>
        <p:spPr bwMode="auto">
          <a:xfrm>
            <a:off x="8243888" y="1412875"/>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26</a:t>
            </a:r>
          </a:p>
        </p:txBody>
      </p:sp>
      <p:sp>
        <p:nvSpPr>
          <p:cNvPr id="81971" name="Rectangle 51"/>
          <p:cNvSpPr>
            <a:spLocks noChangeArrowheads="1"/>
          </p:cNvSpPr>
          <p:nvPr/>
        </p:nvSpPr>
        <p:spPr bwMode="auto">
          <a:xfrm>
            <a:off x="8243888" y="2133600"/>
            <a:ext cx="431800"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b="1">
                <a:solidFill>
                  <a:schemeClr val="bg1"/>
                </a:solidFill>
                <a:latin typeface="Perpetua" pitchFamily="18" charset="0"/>
              </a:rPr>
              <a:t>11</a:t>
            </a:r>
          </a:p>
        </p:txBody>
      </p:sp>
      <p:sp>
        <p:nvSpPr>
          <p:cNvPr id="81972" name="AutoShape 52"/>
          <p:cNvSpPr>
            <a:spLocks noChangeArrowheads="1"/>
          </p:cNvSpPr>
          <p:nvPr/>
        </p:nvSpPr>
        <p:spPr bwMode="auto">
          <a:xfrm>
            <a:off x="2698750"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1</a:t>
            </a:r>
          </a:p>
        </p:txBody>
      </p:sp>
      <p:sp>
        <p:nvSpPr>
          <p:cNvPr id="81973" name="AutoShape 53"/>
          <p:cNvSpPr>
            <a:spLocks noChangeArrowheads="1"/>
          </p:cNvSpPr>
          <p:nvPr/>
        </p:nvSpPr>
        <p:spPr bwMode="auto">
          <a:xfrm>
            <a:off x="3706813"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2</a:t>
            </a:r>
          </a:p>
        </p:txBody>
      </p:sp>
      <p:sp>
        <p:nvSpPr>
          <p:cNvPr id="81974" name="AutoShape 54"/>
          <p:cNvSpPr>
            <a:spLocks noChangeArrowheads="1"/>
          </p:cNvSpPr>
          <p:nvPr/>
        </p:nvSpPr>
        <p:spPr bwMode="auto">
          <a:xfrm>
            <a:off x="4714875"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3</a:t>
            </a:r>
          </a:p>
        </p:txBody>
      </p:sp>
      <p:sp>
        <p:nvSpPr>
          <p:cNvPr id="81975" name="AutoShape 55"/>
          <p:cNvSpPr>
            <a:spLocks noChangeArrowheads="1"/>
          </p:cNvSpPr>
          <p:nvPr/>
        </p:nvSpPr>
        <p:spPr bwMode="auto">
          <a:xfrm>
            <a:off x="5722938"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4</a:t>
            </a:r>
          </a:p>
        </p:txBody>
      </p:sp>
      <p:sp>
        <p:nvSpPr>
          <p:cNvPr id="81976" name="AutoShape 56"/>
          <p:cNvSpPr>
            <a:spLocks noChangeArrowheads="1"/>
          </p:cNvSpPr>
          <p:nvPr/>
        </p:nvSpPr>
        <p:spPr bwMode="auto">
          <a:xfrm>
            <a:off x="6731000"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5</a:t>
            </a:r>
          </a:p>
        </p:txBody>
      </p:sp>
      <p:sp>
        <p:nvSpPr>
          <p:cNvPr id="81977" name="AutoShape 57"/>
          <p:cNvSpPr>
            <a:spLocks noChangeArrowheads="1"/>
          </p:cNvSpPr>
          <p:nvPr/>
        </p:nvSpPr>
        <p:spPr bwMode="auto">
          <a:xfrm>
            <a:off x="7739063" y="2854325"/>
            <a:ext cx="936625" cy="719138"/>
          </a:xfrm>
          <a:prstGeom prst="downArrowCallout">
            <a:avLst>
              <a:gd name="adj1" fmla="val 29739"/>
              <a:gd name="adj2" fmla="val 36613"/>
              <a:gd name="adj3" fmla="val 23968"/>
              <a:gd name="adj4" fmla="val 55648"/>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S 6</a:t>
            </a:r>
          </a:p>
        </p:txBody>
      </p:sp>
      <p:sp>
        <p:nvSpPr>
          <p:cNvPr id="81978" name="Rectangle 58"/>
          <p:cNvSpPr>
            <a:spLocks noChangeArrowheads="1"/>
          </p:cNvSpPr>
          <p:nvPr/>
        </p:nvSpPr>
        <p:spPr bwMode="auto">
          <a:xfrm>
            <a:off x="393700" y="2854325"/>
            <a:ext cx="2232025" cy="431800"/>
          </a:xfrm>
          <a:prstGeom prst="rect">
            <a:avLst/>
          </a:prstGeom>
          <a:solidFill>
            <a:srgbClr val="FF00FF">
              <a:alpha val="70000"/>
            </a:srgbClr>
          </a:solidFill>
          <a:ln w="9525">
            <a:solidFill>
              <a:schemeClr val="bg1"/>
            </a:solidFill>
            <a:miter lim="800000"/>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Les segments</a:t>
            </a:r>
          </a:p>
        </p:txBody>
      </p:sp>
      <p:sp>
        <p:nvSpPr>
          <p:cNvPr id="81979" name="Rectangle 59"/>
          <p:cNvSpPr>
            <a:spLocks noChangeArrowheads="1"/>
          </p:cNvSpPr>
          <p:nvPr/>
        </p:nvSpPr>
        <p:spPr bwMode="auto">
          <a:xfrm>
            <a:off x="2697163"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18,5</a:t>
            </a:r>
          </a:p>
        </p:txBody>
      </p:sp>
      <p:sp>
        <p:nvSpPr>
          <p:cNvPr id="81980" name="Rectangle 60"/>
          <p:cNvSpPr>
            <a:spLocks noChangeArrowheads="1"/>
          </p:cNvSpPr>
          <p:nvPr/>
        </p:nvSpPr>
        <p:spPr bwMode="auto">
          <a:xfrm>
            <a:off x="393700" y="3717925"/>
            <a:ext cx="2230438" cy="647700"/>
          </a:xfrm>
          <a:prstGeom prst="rect">
            <a:avLst/>
          </a:prstGeom>
          <a:solidFill>
            <a:schemeClr val="bg1">
              <a:alpha val="70000"/>
            </a:schemeClr>
          </a:solidFill>
          <a:ln w="9525">
            <a:solidFill>
              <a:srgbClr val="FF0000"/>
            </a:solidFill>
            <a:miter lim="800000"/>
            <a:headEnd/>
            <a:tailEnd/>
          </a:ln>
          <a:effectLst/>
        </p:spPr>
        <p:txBody>
          <a:bodyPr wrap="none" anchor="ctr"/>
          <a:lstStyle/>
          <a:p>
            <a:pPr algn="ctr"/>
            <a:r>
              <a:rPr lang="fr-FR" sz="2000" b="1" i="1">
                <a:effectLst>
                  <a:outerShdw blurRad="38100" dist="38100" dir="2700000" algn="tl">
                    <a:srgbClr val="C0C0C0"/>
                  </a:outerShdw>
                </a:effectLst>
                <a:latin typeface="Perpetua" pitchFamily="18" charset="0"/>
              </a:rPr>
              <a:t>Espace </a:t>
            </a:r>
          </a:p>
          <a:p>
            <a:pPr algn="ctr"/>
            <a:r>
              <a:rPr lang="fr-FR" sz="2000" b="1" i="1">
                <a:effectLst>
                  <a:outerShdw blurRad="38100" dist="38100" dir="2700000" algn="tl">
                    <a:srgbClr val="C0C0C0"/>
                  </a:outerShdw>
                </a:effectLst>
                <a:latin typeface="Perpetua" pitchFamily="18" charset="0"/>
              </a:rPr>
              <a:t>nécessaire</a:t>
            </a:r>
          </a:p>
        </p:txBody>
      </p:sp>
      <p:sp>
        <p:nvSpPr>
          <p:cNvPr id="81981" name="Rectangle 61"/>
          <p:cNvSpPr>
            <a:spLocks noChangeArrowheads="1"/>
          </p:cNvSpPr>
          <p:nvPr/>
        </p:nvSpPr>
        <p:spPr bwMode="auto">
          <a:xfrm>
            <a:off x="393700" y="4438650"/>
            <a:ext cx="2230438" cy="647700"/>
          </a:xfrm>
          <a:prstGeom prst="rect">
            <a:avLst/>
          </a:prstGeom>
          <a:solidFill>
            <a:schemeClr val="bg1">
              <a:alpha val="70000"/>
            </a:schemeClr>
          </a:solidFill>
          <a:ln w="9525">
            <a:solidFill>
              <a:srgbClr val="FF0000"/>
            </a:solidFill>
            <a:miter lim="800000"/>
            <a:headEnd/>
            <a:tailEnd/>
          </a:ln>
          <a:effectLst/>
        </p:spPr>
        <p:txBody>
          <a:bodyPr wrap="none" anchor="ctr"/>
          <a:lstStyle/>
          <a:p>
            <a:pPr algn="ctr"/>
            <a:r>
              <a:rPr lang="fr-FR" sz="2000" b="1" i="1">
                <a:effectLst>
                  <a:outerShdw blurRad="38100" dist="38100" dir="2700000" algn="tl">
                    <a:srgbClr val="C0C0C0"/>
                  </a:outerShdw>
                </a:effectLst>
                <a:latin typeface="Perpetua" pitchFamily="18" charset="0"/>
              </a:rPr>
              <a:t>Espace</a:t>
            </a:r>
          </a:p>
          <a:p>
            <a:pPr algn="ctr"/>
            <a:r>
              <a:rPr lang="fr-FR" sz="2000" b="1" i="1">
                <a:effectLst>
                  <a:outerShdw blurRad="38100" dist="38100" dir="2700000" algn="tl">
                    <a:srgbClr val="C0C0C0"/>
                  </a:outerShdw>
                </a:effectLst>
                <a:latin typeface="Perpetua" pitchFamily="18" charset="0"/>
              </a:rPr>
              <a:t>disponible</a:t>
            </a:r>
          </a:p>
        </p:txBody>
      </p:sp>
      <p:sp>
        <p:nvSpPr>
          <p:cNvPr id="81982" name="Rectangle 62"/>
          <p:cNvSpPr>
            <a:spLocks noChangeArrowheads="1"/>
          </p:cNvSpPr>
          <p:nvPr/>
        </p:nvSpPr>
        <p:spPr bwMode="auto">
          <a:xfrm>
            <a:off x="393700" y="5157788"/>
            <a:ext cx="2230438" cy="647700"/>
          </a:xfrm>
          <a:prstGeom prst="rect">
            <a:avLst/>
          </a:prstGeom>
          <a:solidFill>
            <a:schemeClr val="bg1">
              <a:alpha val="70000"/>
            </a:schemeClr>
          </a:solidFill>
          <a:ln w="9525">
            <a:solidFill>
              <a:srgbClr val="FF0000"/>
            </a:solidFill>
            <a:miter lim="800000"/>
            <a:headEnd/>
            <a:tailEnd/>
          </a:ln>
          <a:effectLst/>
        </p:spPr>
        <p:txBody>
          <a:bodyPr wrap="none" anchor="ctr"/>
          <a:lstStyle/>
          <a:p>
            <a:pPr algn="ctr"/>
            <a:r>
              <a:rPr lang="fr-FR" sz="2400" b="1" i="1">
                <a:effectLst>
                  <a:outerShdw blurRad="38100" dist="38100" dir="2700000" algn="tl">
                    <a:srgbClr val="C0C0C0"/>
                  </a:outerShdw>
                </a:effectLst>
                <a:latin typeface="Perpetua" pitchFamily="18" charset="0"/>
              </a:rPr>
              <a:t>La DDM</a:t>
            </a:r>
          </a:p>
        </p:txBody>
      </p:sp>
      <p:sp>
        <p:nvSpPr>
          <p:cNvPr id="81983" name="Rectangle 63"/>
          <p:cNvSpPr>
            <a:spLocks noChangeArrowheads="1"/>
          </p:cNvSpPr>
          <p:nvPr/>
        </p:nvSpPr>
        <p:spPr bwMode="auto">
          <a:xfrm>
            <a:off x="2697163" y="4438650"/>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20,5</a:t>
            </a:r>
          </a:p>
        </p:txBody>
      </p:sp>
      <p:sp>
        <p:nvSpPr>
          <p:cNvPr id="81984" name="Rectangle 64"/>
          <p:cNvSpPr>
            <a:spLocks noChangeArrowheads="1"/>
          </p:cNvSpPr>
          <p:nvPr/>
        </p:nvSpPr>
        <p:spPr bwMode="auto">
          <a:xfrm>
            <a:off x="2697163"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+2</a:t>
            </a:r>
          </a:p>
        </p:txBody>
      </p:sp>
      <p:sp>
        <p:nvSpPr>
          <p:cNvPr id="81985" name="Rectangle 65"/>
          <p:cNvSpPr>
            <a:spLocks noChangeArrowheads="1"/>
          </p:cNvSpPr>
          <p:nvPr/>
        </p:nvSpPr>
        <p:spPr bwMode="auto">
          <a:xfrm>
            <a:off x="3705225"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15,5</a:t>
            </a:r>
          </a:p>
        </p:txBody>
      </p:sp>
      <p:sp>
        <p:nvSpPr>
          <p:cNvPr id="81986" name="Rectangle 66"/>
          <p:cNvSpPr>
            <a:spLocks noChangeArrowheads="1"/>
          </p:cNvSpPr>
          <p:nvPr/>
        </p:nvSpPr>
        <p:spPr bwMode="auto">
          <a:xfrm>
            <a:off x="3705225" y="4438650"/>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10,5</a:t>
            </a:r>
          </a:p>
        </p:txBody>
      </p:sp>
      <p:sp>
        <p:nvSpPr>
          <p:cNvPr id="81987" name="Rectangle 67"/>
          <p:cNvSpPr>
            <a:spLocks noChangeArrowheads="1"/>
          </p:cNvSpPr>
          <p:nvPr/>
        </p:nvSpPr>
        <p:spPr bwMode="auto">
          <a:xfrm>
            <a:off x="3705225"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-5</a:t>
            </a:r>
          </a:p>
        </p:txBody>
      </p:sp>
      <p:sp>
        <p:nvSpPr>
          <p:cNvPr id="81988" name="Rectangle 68"/>
          <p:cNvSpPr>
            <a:spLocks noChangeArrowheads="1"/>
          </p:cNvSpPr>
          <p:nvPr/>
        </p:nvSpPr>
        <p:spPr bwMode="auto">
          <a:xfrm>
            <a:off x="4713288"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15,5</a:t>
            </a:r>
          </a:p>
        </p:txBody>
      </p:sp>
      <p:sp>
        <p:nvSpPr>
          <p:cNvPr id="81989" name="Rectangle 69"/>
          <p:cNvSpPr>
            <a:spLocks noChangeArrowheads="1"/>
          </p:cNvSpPr>
          <p:nvPr/>
        </p:nvSpPr>
        <p:spPr bwMode="auto">
          <a:xfrm>
            <a:off x="4713288" y="4438650"/>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a:t>
            </a:r>
          </a:p>
        </p:txBody>
      </p:sp>
      <p:sp>
        <p:nvSpPr>
          <p:cNvPr id="81990" name="Rectangle 70"/>
          <p:cNvSpPr>
            <a:spLocks noChangeArrowheads="1"/>
          </p:cNvSpPr>
          <p:nvPr/>
        </p:nvSpPr>
        <p:spPr bwMode="auto">
          <a:xfrm>
            <a:off x="4713288"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-0,5</a:t>
            </a:r>
          </a:p>
        </p:txBody>
      </p:sp>
      <p:sp>
        <p:nvSpPr>
          <p:cNvPr id="81991" name="Rectangle 71"/>
          <p:cNvSpPr>
            <a:spLocks noChangeArrowheads="1"/>
          </p:cNvSpPr>
          <p:nvPr/>
        </p:nvSpPr>
        <p:spPr bwMode="auto">
          <a:xfrm>
            <a:off x="5721350"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16</a:t>
            </a:r>
          </a:p>
        </p:txBody>
      </p:sp>
      <p:sp>
        <p:nvSpPr>
          <p:cNvPr id="81992" name="Rectangle 72"/>
          <p:cNvSpPr>
            <a:spLocks noChangeArrowheads="1"/>
          </p:cNvSpPr>
          <p:nvPr/>
        </p:nvSpPr>
        <p:spPr bwMode="auto">
          <a:xfrm>
            <a:off x="5721350" y="4438650"/>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15,5</a:t>
            </a:r>
          </a:p>
        </p:txBody>
      </p:sp>
      <p:sp>
        <p:nvSpPr>
          <p:cNvPr id="81993" name="Rectangle 73"/>
          <p:cNvSpPr>
            <a:spLocks noChangeArrowheads="1"/>
          </p:cNvSpPr>
          <p:nvPr/>
        </p:nvSpPr>
        <p:spPr bwMode="auto">
          <a:xfrm>
            <a:off x="5721350"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-0,5</a:t>
            </a:r>
          </a:p>
        </p:txBody>
      </p:sp>
      <p:sp>
        <p:nvSpPr>
          <p:cNvPr id="81994" name="Rectangle 74"/>
          <p:cNvSpPr>
            <a:spLocks noChangeArrowheads="1"/>
          </p:cNvSpPr>
          <p:nvPr/>
        </p:nvSpPr>
        <p:spPr bwMode="auto">
          <a:xfrm>
            <a:off x="6729413"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a:t>
            </a:r>
          </a:p>
        </p:txBody>
      </p:sp>
      <p:sp>
        <p:nvSpPr>
          <p:cNvPr id="81995" name="Rectangle 75"/>
          <p:cNvSpPr>
            <a:spLocks noChangeArrowheads="1"/>
          </p:cNvSpPr>
          <p:nvPr/>
        </p:nvSpPr>
        <p:spPr bwMode="auto">
          <a:xfrm>
            <a:off x="6729413" y="4438650"/>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12,5</a:t>
            </a:r>
          </a:p>
        </p:txBody>
      </p:sp>
      <p:sp>
        <p:nvSpPr>
          <p:cNvPr id="81996" name="Rectangle 76"/>
          <p:cNvSpPr>
            <a:spLocks noChangeArrowheads="1"/>
          </p:cNvSpPr>
          <p:nvPr/>
        </p:nvSpPr>
        <p:spPr bwMode="auto">
          <a:xfrm>
            <a:off x="6729413"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-2,5</a:t>
            </a:r>
          </a:p>
        </p:txBody>
      </p:sp>
      <p:sp>
        <p:nvSpPr>
          <p:cNvPr id="81997" name="Rectangle 77"/>
          <p:cNvSpPr>
            <a:spLocks noChangeArrowheads="1"/>
          </p:cNvSpPr>
          <p:nvPr/>
        </p:nvSpPr>
        <p:spPr bwMode="auto">
          <a:xfrm>
            <a:off x="7737475" y="3717925"/>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18,5</a:t>
            </a:r>
          </a:p>
        </p:txBody>
      </p:sp>
      <p:sp>
        <p:nvSpPr>
          <p:cNvPr id="81998" name="Rectangle 78"/>
          <p:cNvSpPr>
            <a:spLocks noChangeArrowheads="1"/>
          </p:cNvSpPr>
          <p:nvPr/>
        </p:nvSpPr>
        <p:spPr bwMode="auto">
          <a:xfrm>
            <a:off x="7737475" y="4437063"/>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20</a:t>
            </a:r>
          </a:p>
        </p:txBody>
      </p:sp>
      <p:sp>
        <p:nvSpPr>
          <p:cNvPr id="81999" name="Rectangle 79"/>
          <p:cNvSpPr>
            <a:spLocks noChangeArrowheads="1"/>
          </p:cNvSpPr>
          <p:nvPr/>
        </p:nvSpPr>
        <p:spPr bwMode="auto">
          <a:xfrm>
            <a:off x="7737475" y="5157788"/>
            <a:ext cx="936625" cy="647700"/>
          </a:xfrm>
          <a:prstGeom prst="rect">
            <a:avLst/>
          </a:prstGeom>
          <a:solidFill>
            <a:schemeClr val="tx1">
              <a:alpha val="70000"/>
            </a:schemeClr>
          </a:solidFill>
          <a:ln w="9525">
            <a:solidFill>
              <a:schemeClr val="bg1"/>
            </a:solidFill>
            <a:miter lim="800000"/>
            <a:headEnd/>
            <a:tailEnd/>
          </a:ln>
          <a:effectLst/>
        </p:spPr>
        <p:txBody>
          <a:bodyPr wrap="none" anchor="ctr"/>
          <a:lstStyle/>
          <a:p>
            <a:pPr algn="ctr"/>
            <a:r>
              <a:rPr lang="fr-FR" sz="2000" b="1">
                <a:solidFill>
                  <a:schemeClr val="bg1"/>
                </a:solidFill>
                <a:latin typeface="Perpetua" pitchFamily="18" charset="0"/>
              </a:rPr>
              <a:t>+1,5</a:t>
            </a:r>
          </a:p>
        </p:txBody>
      </p:sp>
      <p:sp>
        <p:nvSpPr>
          <p:cNvPr id="82000" name="Oval 80"/>
          <p:cNvSpPr>
            <a:spLocks noChangeArrowheads="1"/>
          </p:cNvSpPr>
          <p:nvPr/>
        </p:nvSpPr>
        <p:spPr bwMode="auto">
          <a:xfrm>
            <a:off x="4641850" y="6022975"/>
            <a:ext cx="2087563" cy="720725"/>
          </a:xfrm>
          <a:prstGeom prst="ellipse">
            <a:avLst/>
          </a:prstGeom>
          <a:noFill/>
          <a:ln w="9525">
            <a:solidFill>
              <a:srgbClr val="FF0000"/>
            </a:solidFill>
            <a:round/>
            <a:headEnd/>
            <a:tailEnd/>
          </a:ln>
          <a:effectLst/>
        </p:spPr>
        <p:txBody>
          <a:bodyPr wrap="none" anchor="ctr"/>
          <a:lstStyle/>
          <a:p>
            <a:pPr algn="ctr"/>
            <a:r>
              <a:rPr lang="fr-FR" sz="2400" b="1" i="1">
                <a:solidFill>
                  <a:schemeClr val="bg1"/>
                </a:solidFill>
                <a:effectLst>
                  <a:outerShdw blurRad="38100" dist="38100" dir="2700000" algn="tl">
                    <a:srgbClr val="000000"/>
                  </a:outerShdw>
                </a:effectLst>
                <a:latin typeface="Perpetua" pitchFamily="18" charset="0"/>
              </a:rPr>
              <a:t>-5 mm</a:t>
            </a:r>
          </a:p>
        </p:txBody>
      </p:sp>
      <p:sp>
        <p:nvSpPr>
          <p:cNvPr id="73" name="Rectangle 72"/>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withEffect">
                                  <p:stCondLst>
                                    <p:cond delay="0"/>
                                  </p:stCondLst>
                                  <p:childTnLst>
                                    <p:set>
                                      <p:cBhvr>
                                        <p:cTn id="6" dur="1" fill="hold">
                                          <p:stCondLst>
                                            <p:cond delay="0"/>
                                          </p:stCondLst>
                                        </p:cTn>
                                        <p:tgtEl>
                                          <p:spTgt spid="81930"/>
                                        </p:tgtEl>
                                        <p:attrNameLst>
                                          <p:attrName>style.visibility</p:attrName>
                                        </p:attrNameLst>
                                      </p:cBhvr>
                                      <p:to>
                                        <p:strVal val="visible"/>
                                      </p:to>
                                    </p:set>
                                    <p:animEffect transition="in" filter="fade">
                                      <p:cBhvr>
                                        <p:cTn id="7" dur="1000"/>
                                        <p:tgtEl>
                                          <p:spTgt spid="81930"/>
                                        </p:tgtEl>
                                      </p:cBhvr>
                                    </p:animEffect>
                                    <p:anim calcmode="lin" valueType="num">
                                      <p:cBhvr>
                                        <p:cTn id="8" dur="1000" fill="hold"/>
                                        <p:tgtEl>
                                          <p:spTgt spid="81930"/>
                                        </p:tgtEl>
                                        <p:attrNameLst>
                                          <p:attrName>ppt_x</p:attrName>
                                        </p:attrNameLst>
                                      </p:cBhvr>
                                      <p:tavLst>
                                        <p:tav tm="0">
                                          <p:val>
                                            <p:strVal val="#ppt_x-.1"/>
                                          </p:val>
                                        </p:tav>
                                        <p:tav tm="100000">
                                          <p:val>
                                            <p:strVal val="#ppt_x"/>
                                          </p:val>
                                        </p:tav>
                                      </p:tavLst>
                                    </p:anim>
                                    <p:anim calcmode="lin" valueType="num">
                                      <p:cBhvr>
                                        <p:cTn id="9" dur="1000" fill="hold"/>
                                        <p:tgtEl>
                                          <p:spTgt spid="81930"/>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81930"/>
                                        </p:tgtEl>
                                      </p:cBhvr>
                                    </p:animEffect>
                                    <p:anim calcmode="lin" valueType="num">
                                      <p:cBhvr>
                                        <p:cTn id="14" dur="1000"/>
                                        <p:tgtEl>
                                          <p:spTgt spid="81930"/>
                                        </p:tgtEl>
                                        <p:attrNameLst>
                                          <p:attrName>ppt_x</p:attrName>
                                        </p:attrNameLst>
                                      </p:cBhvr>
                                      <p:tavLst>
                                        <p:tav tm="0">
                                          <p:val>
                                            <p:strVal val="ppt_x"/>
                                          </p:val>
                                        </p:tav>
                                        <p:tav tm="100000">
                                          <p:val>
                                            <p:strVal val="ppt_x"/>
                                          </p:val>
                                        </p:tav>
                                      </p:tavLst>
                                    </p:anim>
                                    <p:anim calcmode="lin" valueType="num">
                                      <p:cBhvr>
                                        <p:cTn id="15" dur="1000"/>
                                        <p:tgtEl>
                                          <p:spTgt spid="81930"/>
                                        </p:tgtEl>
                                        <p:attrNameLst>
                                          <p:attrName>ppt_y</p:attrName>
                                        </p:attrNameLst>
                                      </p:cBhvr>
                                      <p:tavLst>
                                        <p:tav tm="0">
                                          <p:val>
                                            <p:strVal val="ppt_y"/>
                                          </p:val>
                                        </p:tav>
                                        <p:tav tm="100000">
                                          <p:val>
                                            <p:strVal val="ppt_y+.1"/>
                                          </p:val>
                                        </p:tav>
                                      </p:tavLst>
                                    </p:anim>
                                    <p:set>
                                      <p:cBhvr>
                                        <p:cTn id="16" dur="1" fill="hold">
                                          <p:stCondLst>
                                            <p:cond delay="999"/>
                                          </p:stCondLst>
                                        </p:cTn>
                                        <p:tgtEl>
                                          <p:spTgt spid="81930"/>
                                        </p:tgtEl>
                                        <p:attrNameLst>
                                          <p:attrName>style.visibility</p:attrName>
                                        </p:attrNameLst>
                                      </p:cBhvr>
                                      <p:to>
                                        <p:strVal val="hidden"/>
                                      </p:to>
                                    </p:set>
                                  </p:childTnLst>
                                </p:cTn>
                              </p:par>
                              <p:par>
                                <p:cTn id="17" presetID="40" presetClass="entr" presetSubtype="0" fill="hold" grpId="0" nodeType="withEffect">
                                  <p:stCondLst>
                                    <p:cond delay="0"/>
                                  </p:stCondLst>
                                  <p:childTnLst>
                                    <p:set>
                                      <p:cBhvr>
                                        <p:cTn id="18" dur="1" fill="hold">
                                          <p:stCondLst>
                                            <p:cond delay="0"/>
                                          </p:stCondLst>
                                        </p:cTn>
                                        <p:tgtEl>
                                          <p:spTgt spid="81931"/>
                                        </p:tgtEl>
                                        <p:attrNameLst>
                                          <p:attrName>style.visibility</p:attrName>
                                        </p:attrNameLst>
                                      </p:cBhvr>
                                      <p:to>
                                        <p:strVal val="visible"/>
                                      </p:to>
                                    </p:set>
                                    <p:animEffect transition="in" filter="fade">
                                      <p:cBhvr>
                                        <p:cTn id="19" dur="1000"/>
                                        <p:tgtEl>
                                          <p:spTgt spid="81931"/>
                                        </p:tgtEl>
                                      </p:cBhvr>
                                    </p:animEffect>
                                    <p:anim calcmode="lin" valueType="num">
                                      <p:cBhvr>
                                        <p:cTn id="20" dur="1000" fill="hold"/>
                                        <p:tgtEl>
                                          <p:spTgt spid="81931"/>
                                        </p:tgtEl>
                                        <p:attrNameLst>
                                          <p:attrName>ppt_x</p:attrName>
                                        </p:attrNameLst>
                                      </p:cBhvr>
                                      <p:tavLst>
                                        <p:tav tm="0">
                                          <p:val>
                                            <p:strVal val="#ppt_x-.1"/>
                                          </p:val>
                                        </p:tav>
                                        <p:tav tm="100000">
                                          <p:val>
                                            <p:strVal val="#ppt_x"/>
                                          </p:val>
                                        </p:tav>
                                      </p:tavLst>
                                    </p:anim>
                                    <p:anim calcmode="lin" valueType="num">
                                      <p:cBhvr>
                                        <p:cTn id="21" dur="1000" fill="hold"/>
                                        <p:tgtEl>
                                          <p:spTgt spid="8193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grpId="1" nodeType="clickEffect">
                                  <p:stCondLst>
                                    <p:cond delay="0"/>
                                  </p:stCondLst>
                                  <p:childTnLst>
                                    <p:animEffect transition="out" filter="fade">
                                      <p:cBhvr>
                                        <p:cTn id="25" dur="1000"/>
                                        <p:tgtEl>
                                          <p:spTgt spid="81931"/>
                                        </p:tgtEl>
                                      </p:cBhvr>
                                    </p:animEffect>
                                    <p:anim calcmode="lin" valueType="num">
                                      <p:cBhvr>
                                        <p:cTn id="26" dur="1000"/>
                                        <p:tgtEl>
                                          <p:spTgt spid="81931"/>
                                        </p:tgtEl>
                                        <p:attrNameLst>
                                          <p:attrName>ppt_x</p:attrName>
                                        </p:attrNameLst>
                                      </p:cBhvr>
                                      <p:tavLst>
                                        <p:tav tm="0">
                                          <p:val>
                                            <p:strVal val="ppt_x"/>
                                          </p:val>
                                        </p:tav>
                                        <p:tav tm="100000">
                                          <p:val>
                                            <p:strVal val="ppt_x"/>
                                          </p:val>
                                        </p:tav>
                                      </p:tavLst>
                                    </p:anim>
                                    <p:anim calcmode="lin" valueType="num">
                                      <p:cBhvr>
                                        <p:cTn id="27" dur="1000"/>
                                        <p:tgtEl>
                                          <p:spTgt spid="81931"/>
                                        </p:tgtEl>
                                        <p:attrNameLst>
                                          <p:attrName>ppt_y</p:attrName>
                                        </p:attrNameLst>
                                      </p:cBhvr>
                                      <p:tavLst>
                                        <p:tav tm="0">
                                          <p:val>
                                            <p:strVal val="ppt_y"/>
                                          </p:val>
                                        </p:tav>
                                        <p:tav tm="100000">
                                          <p:val>
                                            <p:strVal val="ppt_y+.1"/>
                                          </p:val>
                                        </p:tav>
                                      </p:tavLst>
                                    </p:anim>
                                    <p:set>
                                      <p:cBhvr>
                                        <p:cTn id="28" dur="1" fill="hold">
                                          <p:stCondLst>
                                            <p:cond delay="999"/>
                                          </p:stCondLst>
                                        </p:cTn>
                                        <p:tgtEl>
                                          <p:spTgt spid="81931"/>
                                        </p:tgtEl>
                                        <p:attrNameLst>
                                          <p:attrName>style.visibility</p:attrName>
                                        </p:attrNameLst>
                                      </p:cBhvr>
                                      <p:to>
                                        <p:strVal val="hidden"/>
                                      </p:to>
                                    </p:set>
                                  </p:childTnLst>
                                </p:cTn>
                              </p:par>
                              <p:par>
                                <p:cTn id="29" presetID="53" presetClass="entr" presetSubtype="0" fill="hold" nodeType="withEffect">
                                  <p:stCondLst>
                                    <p:cond delay="0"/>
                                  </p:stCondLst>
                                  <p:childTnLst>
                                    <p:set>
                                      <p:cBhvr>
                                        <p:cTn id="30" dur="1" fill="hold">
                                          <p:stCondLst>
                                            <p:cond delay="0"/>
                                          </p:stCondLst>
                                        </p:cTn>
                                        <p:tgtEl>
                                          <p:spTgt spid="81932"/>
                                        </p:tgtEl>
                                        <p:attrNameLst>
                                          <p:attrName>style.visibility</p:attrName>
                                        </p:attrNameLst>
                                      </p:cBhvr>
                                      <p:to>
                                        <p:strVal val="visible"/>
                                      </p:to>
                                    </p:set>
                                    <p:anim calcmode="lin" valueType="num">
                                      <p:cBhvr>
                                        <p:cTn id="31" dur="500" fill="hold"/>
                                        <p:tgtEl>
                                          <p:spTgt spid="81932"/>
                                        </p:tgtEl>
                                        <p:attrNameLst>
                                          <p:attrName>ppt_w</p:attrName>
                                        </p:attrNameLst>
                                      </p:cBhvr>
                                      <p:tavLst>
                                        <p:tav tm="0">
                                          <p:val>
                                            <p:fltVal val="0"/>
                                          </p:val>
                                        </p:tav>
                                        <p:tav tm="100000">
                                          <p:val>
                                            <p:strVal val="#ppt_w"/>
                                          </p:val>
                                        </p:tav>
                                      </p:tavLst>
                                    </p:anim>
                                    <p:anim calcmode="lin" valueType="num">
                                      <p:cBhvr>
                                        <p:cTn id="32" dur="500" fill="hold"/>
                                        <p:tgtEl>
                                          <p:spTgt spid="81932"/>
                                        </p:tgtEl>
                                        <p:attrNameLst>
                                          <p:attrName>ppt_h</p:attrName>
                                        </p:attrNameLst>
                                      </p:cBhvr>
                                      <p:tavLst>
                                        <p:tav tm="0">
                                          <p:val>
                                            <p:fltVal val="0"/>
                                          </p:val>
                                        </p:tav>
                                        <p:tav tm="100000">
                                          <p:val>
                                            <p:strVal val="#ppt_h"/>
                                          </p:val>
                                        </p:tav>
                                      </p:tavLst>
                                    </p:anim>
                                    <p:animEffect transition="in" filter="fade">
                                      <p:cBhvr>
                                        <p:cTn id="33" dur="500"/>
                                        <p:tgtEl>
                                          <p:spTgt spid="81932"/>
                                        </p:tgtEl>
                                      </p:cBhvr>
                                    </p:animEffect>
                                  </p:childTnLst>
                                </p:cTn>
                              </p:par>
                              <p:par>
                                <p:cTn id="34" presetID="53" presetClass="entr" presetSubtype="0" fill="hold" nodeType="withEffect">
                                  <p:stCondLst>
                                    <p:cond delay="0"/>
                                  </p:stCondLst>
                                  <p:childTnLst>
                                    <p:set>
                                      <p:cBhvr>
                                        <p:cTn id="35" dur="1" fill="hold">
                                          <p:stCondLst>
                                            <p:cond delay="0"/>
                                          </p:stCondLst>
                                        </p:cTn>
                                        <p:tgtEl>
                                          <p:spTgt spid="81933"/>
                                        </p:tgtEl>
                                        <p:attrNameLst>
                                          <p:attrName>style.visibility</p:attrName>
                                        </p:attrNameLst>
                                      </p:cBhvr>
                                      <p:to>
                                        <p:strVal val="visible"/>
                                      </p:to>
                                    </p:set>
                                    <p:anim calcmode="lin" valueType="num">
                                      <p:cBhvr>
                                        <p:cTn id="36" dur="500" fill="hold"/>
                                        <p:tgtEl>
                                          <p:spTgt spid="81933"/>
                                        </p:tgtEl>
                                        <p:attrNameLst>
                                          <p:attrName>ppt_w</p:attrName>
                                        </p:attrNameLst>
                                      </p:cBhvr>
                                      <p:tavLst>
                                        <p:tav tm="0">
                                          <p:val>
                                            <p:fltVal val="0"/>
                                          </p:val>
                                        </p:tav>
                                        <p:tav tm="100000">
                                          <p:val>
                                            <p:strVal val="#ppt_w"/>
                                          </p:val>
                                        </p:tav>
                                      </p:tavLst>
                                    </p:anim>
                                    <p:anim calcmode="lin" valueType="num">
                                      <p:cBhvr>
                                        <p:cTn id="37" dur="500" fill="hold"/>
                                        <p:tgtEl>
                                          <p:spTgt spid="81933"/>
                                        </p:tgtEl>
                                        <p:attrNameLst>
                                          <p:attrName>ppt_h</p:attrName>
                                        </p:attrNameLst>
                                      </p:cBhvr>
                                      <p:tavLst>
                                        <p:tav tm="0">
                                          <p:val>
                                            <p:fltVal val="0"/>
                                          </p:val>
                                        </p:tav>
                                        <p:tav tm="100000">
                                          <p:val>
                                            <p:strVal val="#ppt_h"/>
                                          </p:val>
                                        </p:tav>
                                      </p:tavLst>
                                    </p:anim>
                                    <p:animEffect transition="in" filter="fade">
                                      <p:cBhvr>
                                        <p:cTn id="38" dur="500"/>
                                        <p:tgtEl>
                                          <p:spTgt spid="81933"/>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81932"/>
                                        </p:tgtEl>
                                      </p:cBhvr>
                                    </p:animEffect>
                                    <p:anim calcmode="lin" valueType="num">
                                      <p:cBhvr>
                                        <p:cTn id="43" dur="1000"/>
                                        <p:tgtEl>
                                          <p:spTgt spid="81932"/>
                                        </p:tgtEl>
                                        <p:attrNameLst>
                                          <p:attrName>ppt_x</p:attrName>
                                        </p:attrNameLst>
                                      </p:cBhvr>
                                      <p:tavLst>
                                        <p:tav tm="0">
                                          <p:val>
                                            <p:strVal val="ppt_x"/>
                                          </p:val>
                                        </p:tav>
                                        <p:tav tm="100000">
                                          <p:val>
                                            <p:strVal val="ppt_x"/>
                                          </p:val>
                                        </p:tav>
                                      </p:tavLst>
                                    </p:anim>
                                    <p:anim calcmode="lin" valueType="num">
                                      <p:cBhvr>
                                        <p:cTn id="44" dur="1000"/>
                                        <p:tgtEl>
                                          <p:spTgt spid="81932"/>
                                        </p:tgtEl>
                                        <p:attrNameLst>
                                          <p:attrName>ppt_y</p:attrName>
                                        </p:attrNameLst>
                                      </p:cBhvr>
                                      <p:tavLst>
                                        <p:tav tm="0">
                                          <p:val>
                                            <p:strVal val="ppt_y"/>
                                          </p:val>
                                        </p:tav>
                                        <p:tav tm="100000">
                                          <p:val>
                                            <p:strVal val="ppt_y+.1"/>
                                          </p:val>
                                        </p:tav>
                                      </p:tavLst>
                                    </p:anim>
                                    <p:set>
                                      <p:cBhvr>
                                        <p:cTn id="45" dur="1" fill="hold">
                                          <p:stCondLst>
                                            <p:cond delay="999"/>
                                          </p:stCondLst>
                                        </p:cTn>
                                        <p:tgtEl>
                                          <p:spTgt spid="81932"/>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81933"/>
                                        </p:tgtEl>
                                      </p:cBhvr>
                                    </p:animEffect>
                                    <p:anim calcmode="lin" valueType="num">
                                      <p:cBhvr>
                                        <p:cTn id="48" dur="1000"/>
                                        <p:tgtEl>
                                          <p:spTgt spid="81933"/>
                                        </p:tgtEl>
                                        <p:attrNameLst>
                                          <p:attrName>ppt_x</p:attrName>
                                        </p:attrNameLst>
                                      </p:cBhvr>
                                      <p:tavLst>
                                        <p:tav tm="0">
                                          <p:val>
                                            <p:strVal val="ppt_x"/>
                                          </p:val>
                                        </p:tav>
                                        <p:tav tm="100000">
                                          <p:val>
                                            <p:strVal val="ppt_x"/>
                                          </p:val>
                                        </p:tav>
                                      </p:tavLst>
                                    </p:anim>
                                    <p:anim calcmode="lin" valueType="num">
                                      <p:cBhvr>
                                        <p:cTn id="49" dur="1000"/>
                                        <p:tgtEl>
                                          <p:spTgt spid="81933"/>
                                        </p:tgtEl>
                                        <p:attrNameLst>
                                          <p:attrName>ppt_y</p:attrName>
                                        </p:attrNameLst>
                                      </p:cBhvr>
                                      <p:tavLst>
                                        <p:tav tm="0">
                                          <p:val>
                                            <p:strVal val="ppt_y"/>
                                          </p:val>
                                        </p:tav>
                                        <p:tav tm="100000">
                                          <p:val>
                                            <p:strVal val="ppt_y+.1"/>
                                          </p:val>
                                        </p:tav>
                                      </p:tavLst>
                                    </p:anim>
                                    <p:set>
                                      <p:cBhvr>
                                        <p:cTn id="50" dur="1" fill="hold">
                                          <p:stCondLst>
                                            <p:cond delay="999"/>
                                          </p:stCondLst>
                                        </p:cTn>
                                        <p:tgtEl>
                                          <p:spTgt spid="81933"/>
                                        </p:tgtEl>
                                        <p:attrNameLst>
                                          <p:attrName>style.visibility</p:attrName>
                                        </p:attrNameLst>
                                      </p:cBhvr>
                                      <p:to>
                                        <p:strVal val="hidden"/>
                                      </p:to>
                                    </p:set>
                                  </p:childTnLst>
                                </p:cTn>
                              </p:par>
                              <p:par>
                                <p:cTn id="51" presetID="53" presetClass="entr" presetSubtype="0" fill="hold" nodeType="withEffect">
                                  <p:stCondLst>
                                    <p:cond delay="0"/>
                                  </p:stCondLst>
                                  <p:childTnLst>
                                    <p:set>
                                      <p:cBhvr>
                                        <p:cTn id="52" dur="1" fill="hold">
                                          <p:stCondLst>
                                            <p:cond delay="0"/>
                                          </p:stCondLst>
                                        </p:cTn>
                                        <p:tgtEl>
                                          <p:spTgt spid="81934"/>
                                        </p:tgtEl>
                                        <p:attrNameLst>
                                          <p:attrName>style.visibility</p:attrName>
                                        </p:attrNameLst>
                                      </p:cBhvr>
                                      <p:to>
                                        <p:strVal val="visible"/>
                                      </p:to>
                                    </p:set>
                                    <p:anim calcmode="lin" valueType="num">
                                      <p:cBhvr>
                                        <p:cTn id="53" dur="500" fill="hold"/>
                                        <p:tgtEl>
                                          <p:spTgt spid="81934"/>
                                        </p:tgtEl>
                                        <p:attrNameLst>
                                          <p:attrName>ppt_w</p:attrName>
                                        </p:attrNameLst>
                                      </p:cBhvr>
                                      <p:tavLst>
                                        <p:tav tm="0">
                                          <p:val>
                                            <p:fltVal val="0"/>
                                          </p:val>
                                        </p:tav>
                                        <p:tav tm="100000">
                                          <p:val>
                                            <p:strVal val="#ppt_w"/>
                                          </p:val>
                                        </p:tav>
                                      </p:tavLst>
                                    </p:anim>
                                    <p:anim calcmode="lin" valueType="num">
                                      <p:cBhvr>
                                        <p:cTn id="54" dur="500" fill="hold"/>
                                        <p:tgtEl>
                                          <p:spTgt spid="81934"/>
                                        </p:tgtEl>
                                        <p:attrNameLst>
                                          <p:attrName>ppt_h</p:attrName>
                                        </p:attrNameLst>
                                      </p:cBhvr>
                                      <p:tavLst>
                                        <p:tav tm="0">
                                          <p:val>
                                            <p:fltVal val="0"/>
                                          </p:val>
                                        </p:tav>
                                        <p:tav tm="100000">
                                          <p:val>
                                            <p:strVal val="#ppt_h"/>
                                          </p:val>
                                        </p:tav>
                                      </p:tavLst>
                                    </p:anim>
                                    <p:animEffect transition="in" filter="fade">
                                      <p:cBhvr>
                                        <p:cTn id="55" dur="500"/>
                                        <p:tgtEl>
                                          <p:spTgt spid="81934"/>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xit" presetSubtype="0" fill="hold" nodeType="clickEffect">
                                  <p:stCondLst>
                                    <p:cond delay="0"/>
                                  </p:stCondLst>
                                  <p:childTnLst>
                                    <p:animEffect transition="out" filter="fade">
                                      <p:cBhvr>
                                        <p:cTn id="59" dur="1000"/>
                                        <p:tgtEl>
                                          <p:spTgt spid="81934"/>
                                        </p:tgtEl>
                                      </p:cBhvr>
                                    </p:animEffect>
                                    <p:anim calcmode="lin" valueType="num">
                                      <p:cBhvr>
                                        <p:cTn id="60" dur="1000"/>
                                        <p:tgtEl>
                                          <p:spTgt spid="81934"/>
                                        </p:tgtEl>
                                        <p:attrNameLst>
                                          <p:attrName>ppt_x</p:attrName>
                                        </p:attrNameLst>
                                      </p:cBhvr>
                                      <p:tavLst>
                                        <p:tav tm="0">
                                          <p:val>
                                            <p:strVal val="ppt_x"/>
                                          </p:val>
                                        </p:tav>
                                        <p:tav tm="100000">
                                          <p:val>
                                            <p:strVal val="ppt_x"/>
                                          </p:val>
                                        </p:tav>
                                      </p:tavLst>
                                    </p:anim>
                                    <p:anim calcmode="lin" valueType="num">
                                      <p:cBhvr>
                                        <p:cTn id="61" dur="1000"/>
                                        <p:tgtEl>
                                          <p:spTgt spid="81934"/>
                                        </p:tgtEl>
                                        <p:attrNameLst>
                                          <p:attrName>ppt_y</p:attrName>
                                        </p:attrNameLst>
                                      </p:cBhvr>
                                      <p:tavLst>
                                        <p:tav tm="0">
                                          <p:val>
                                            <p:strVal val="ppt_y"/>
                                          </p:val>
                                        </p:tav>
                                        <p:tav tm="100000">
                                          <p:val>
                                            <p:strVal val="ppt_y+.1"/>
                                          </p:val>
                                        </p:tav>
                                      </p:tavLst>
                                    </p:anim>
                                    <p:set>
                                      <p:cBhvr>
                                        <p:cTn id="62" dur="1" fill="hold">
                                          <p:stCondLst>
                                            <p:cond delay="999"/>
                                          </p:stCondLst>
                                        </p:cTn>
                                        <p:tgtEl>
                                          <p:spTgt spid="81934"/>
                                        </p:tgtEl>
                                        <p:attrNameLst>
                                          <p:attrName>style.visibility</p:attrName>
                                        </p:attrNameLst>
                                      </p:cBhvr>
                                      <p:to>
                                        <p:strVal val="hidden"/>
                                      </p:to>
                                    </p:set>
                                  </p:childTnLst>
                                </p:cTn>
                              </p:par>
                              <p:par>
                                <p:cTn id="63" presetID="53" presetClass="entr" presetSubtype="0" fill="hold" nodeType="withEffect">
                                  <p:stCondLst>
                                    <p:cond delay="0"/>
                                  </p:stCondLst>
                                  <p:childTnLst>
                                    <p:set>
                                      <p:cBhvr>
                                        <p:cTn id="64" dur="1" fill="hold">
                                          <p:stCondLst>
                                            <p:cond delay="0"/>
                                          </p:stCondLst>
                                        </p:cTn>
                                        <p:tgtEl>
                                          <p:spTgt spid="81935"/>
                                        </p:tgtEl>
                                        <p:attrNameLst>
                                          <p:attrName>style.visibility</p:attrName>
                                        </p:attrNameLst>
                                      </p:cBhvr>
                                      <p:to>
                                        <p:strVal val="visible"/>
                                      </p:to>
                                    </p:set>
                                    <p:anim calcmode="lin" valueType="num">
                                      <p:cBhvr>
                                        <p:cTn id="65" dur="500" fill="hold"/>
                                        <p:tgtEl>
                                          <p:spTgt spid="81935"/>
                                        </p:tgtEl>
                                        <p:attrNameLst>
                                          <p:attrName>ppt_w</p:attrName>
                                        </p:attrNameLst>
                                      </p:cBhvr>
                                      <p:tavLst>
                                        <p:tav tm="0">
                                          <p:val>
                                            <p:fltVal val="0"/>
                                          </p:val>
                                        </p:tav>
                                        <p:tav tm="100000">
                                          <p:val>
                                            <p:strVal val="#ppt_w"/>
                                          </p:val>
                                        </p:tav>
                                      </p:tavLst>
                                    </p:anim>
                                    <p:anim calcmode="lin" valueType="num">
                                      <p:cBhvr>
                                        <p:cTn id="66" dur="500" fill="hold"/>
                                        <p:tgtEl>
                                          <p:spTgt spid="81935"/>
                                        </p:tgtEl>
                                        <p:attrNameLst>
                                          <p:attrName>ppt_h</p:attrName>
                                        </p:attrNameLst>
                                      </p:cBhvr>
                                      <p:tavLst>
                                        <p:tav tm="0">
                                          <p:val>
                                            <p:fltVal val="0"/>
                                          </p:val>
                                        </p:tav>
                                        <p:tav tm="100000">
                                          <p:val>
                                            <p:strVal val="#ppt_h"/>
                                          </p:val>
                                        </p:tav>
                                      </p:tavLst>
                                    </p:anim>
                                    <p:animEffect transition="in" filter="fade">
                                      <p:cBhvr>
                                        <p:cTn id="67" dur="500"/>
                                        <p:tgtEl>
                                          <p:spTgt spid="81935"/>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xit" presetSubtype="0" fill="hold" nodeType="clickEffect">
                                  <p:stCondLst>
                                    <p:cond delay="0"/>
                                  </p:stCondLst>
                                  <p:childTnLst>
                                    <p:animEffect transition="out" filter="fade">
                                      <p:cBhvr>
                                        <p:cTn id="71" dur="1000"/>
                                        <p:tgtEl>
                                          <p:spTgt spid="81935"/>
                                        </p:tgtEl>
                                      </p:cBhvr>
                                    </p:animEffect>
                                    <p:anim calcmode="lin" valueType="num">
                                      <p:cBhvr>
                                        <p:cTn id="72" dur="1000"/>
                                        <p:tgtEl>
                                          <p:spTgt spid="81935"/>
                                        </p:tgtEl>
                                        <p:attrNameLst>
                                          <p:attrName>ppt_x</p:attrName>
                                        </p:attrNameLst>
                                      </p:cBhvr>
                                      <p:tavLst>
                                        <p:tav tm="0">
                                          <p:val>
                                            <p:strVal val="ppt_x"/>
                                          </p:val>
                                        </p:tav>
                                        <p:tav tm="100000">
                                          <p:val>
                                            <p:strVal val="ppt_x"/>
                                          </p:val>
                                        </p:tav>
                                      </p:tavLst>
                                    </p:anim>
                                    <p:anim calcmode="lin" valueType="num">
                                      <p:cBhvr>
                                        <p:cTn id="73" dur="1000"/>
                                        <p:tgtEl>
                                          <p:spTgt spid="81935"/>
                                        </p:tgtEl>
                                        <p:attrNameLst>
                                          <p:attrName>ppt_y</p:attrName>
                                        </p:attrNameLst>
                                      </p:cBhvr>
                                      <p:tavLst>
                                        <p:tav tm="0">
                                          <p:val>
                                            <p:strVal val="ppt_y"/>
                                          </p:val>
                                        </p:tav>
                                        <p:tav tm="100000">
                                          <p:val>
                                            <p:strVal val="ppt_y+.1"/>
                                          </p:val>
                                        </p:tav>
                                      </p:tavLst>
                                    </p:anim>
                                    <p:set>
                                      <p:cBhvr>
                                        <p:cTn id="74" dur="1" fill="hold">
                                          <p:stCondLst>
                                            <p:cond delay="999"/>
                                          </p:stCondLst>
                                        </p:cTn>
                                        <p:tgtEl>
                                          <p:spTgt spid="81935"/>
                                        </p:tgtEl>
                                        <p:attrNameLst>
                                          <p:attrName>style.visibility</p:attrName>
                                        </p:attrNameLst>
                                      </p:cBhvr>
                                      <p:to>
                                        <p:strVal val="hidden"/>
                                      </p:to>
                                    </p:set>
                                  </p:childTnLst>
                                </p:cTn>
                              </p:par>
                              <p:par>
                                <p:cTn id="75" presetID="40" presetClass="entr" presetSubtype="0" fill="hold" grpId="0" nodeType="withEffect">
                                  <p:stCondLst>
                                    <p:cond delay="0"/>
                                  </p:stCondLst>
                                  <p:childTnLst>
                                    <p:set>
                                      <p:cBhvr>
                                        <p:cTn id="76" dur="1" fill="hold">
                                          <p:stCondLst>
                                            <p:cond delay="0"/>
                                          </p:stCondLst>
                                        </p:cTn>
                                        <p:tgtEl>
                                          <p:spTgt spid="81943"/>
                                        </p:tgtEl>
                                        <p:attrNameLst>
                                          <p:attrName>style.visibility</p:attrName>
                                        </p:attrNameLst>
                                      </p:cBhvr>
                                      <p:to>
                                        <p:strVal val="visible"/>
                                      </p:to>
                                    </p:set>
                                    <p:animEffect transition="in" filter="fade">
                                      <p:cBhvr>
                                        <p:cTn id="77" dur="1000"/>
                                        <p:tgtEl>
                                          <p:spTgt spid="81943"/>
                                        </p:tgtEl>
                                      </p:cBhvr>
                                    </p:animEffect>
                                    <p:anim calcmode="lin" valueType="num">
                                      <p:cBhvr>
                                        <p:cTn id="78" dur="1000" fill="hold"/>
                                        <p:tgtEl>
                                          <p:spTgt spid="81943"/>
                                        </p:tgtEl>
                                        <p:attrNameLst>
                                          <p:attrName>ppt_x</p:attrName>
                                        </p:attrNameLst>
                                      </p:cBhvr>
                                      <p:tavLst>
                                        <p:tav tm="0">
                                          <p:val>
                                            <p:strVal val="#ppt_x-.1"/>
                                          </p:val>
                                        </p:tav>
                                        <p:tav tm="100000">
                                          <p:val>
                                            <p:strVal val="#ppt_x"/>
                                          </p:val>
                                        </p:tav>
                                      </p:tavLst>
                                    </p:anim>
                                    <p:anim calcmode="lin" valueType="num">
                                      <p:cBhvr>
                                        <p:cTn id="79" dur="1000" fill="hold"/>
                                        <p:tgtEl>
                                          <p:spTgt spid="8194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1" nodeType="clickEffect">
                                  <p:stCondLst>
                                    <p:cond delay="0"/>
                                  </p:stCondLst>
                                  <p:childTnLst>
                                    <p:animEffect transition="out" filter="fade">
                                      <p:cBhvr>
                                        <p:cTn id="83" dur="1000"/>
                                        <p:tgtEl>
                                          <p:spTgt spid="81943"/>
                                        </p:tgtEl>
                                      </p:cBhvr>
                                    </p:animEffect>
                                    <p:anim calcmode="lin" valueType="num">
                                      <p:cBhvr>
                                        <p:cTn id="84" dur="1000"/>
                                        <p:tgtEl>
                                          <p:spTgt spid="81943"/>
                                        </p:tgtEl>
                                        <p:attrNameLst>
                                          <p:attrName>ppt_x</p:attrName>
                                        </p:attrNameLst>
                                      </p:cBhvr>
                                      <p:tavLst>
                                        <p:tav tm="0">
                                          <p:val>
                                            <p:strVal val="ppt_x"/>
                                          </p:val>
                                        </p:tav>
                                        <p:tav tm="100000">
                                          <p:val>
                                            <p:strVal val="ppt_x"/>
                                          </p:val>
                                        </p:tav>
                                      </p:tavLst>
                                    </p:anim>
                                    <p:anim calcmode="lin" valueType="num">
                                      <p:cBhvr>
                                        <p:cTn id="85" dur="1000"/>
                                        <p:tgtEl>
                                          <p:spTgt spid="81943"/>
                                        </p:tgtEl>
                                        <p:attrNameLst>
                                          <p:attrName>ppt_y</p:attrName>
                                        </p:attrNameLst>
                                      </p:cBhvr>
                                      <p:tavLst>
                                        <p:tav tm="0">
                                          <p:val>
                                            <p:strVal val="ppt_y"/>
                                          </p:val>
                                        </p:tav>
                                        <p:tav tm="100000">
                                          <p:val>
                                            <p:strVal val="ppt_y+.1"/>
                                          </p:val>
                                        </p:tav>
                                      </p:tavLst>
                                    </p:anim>
                                    <p:set>
                                      <p:cBhvr>
                                        <p:cTn id="86" dur="1" fill="hold">
                                          <p:stCondLst>
                                            <p:cond delay="999"/>
                                          </p:stCondLst>
                                        </p:cTn>
                                        <p:tgtEl>
                                          <p:spTgt spid="81943"/>
                                        </p:tgtEl>
                                        <p:attrNameLst>
                                          <p:attrName>style.visibility</p:attrName>
                                        </p:attrNameLst>
                                      </p:cBhvr>
                                      <p:to>
                                        <p:strVal val="hidden"/>
                                      </p:to>
                                    </p:set>
                                  </p:childTnLst>
                                </p:cTn>
                              </p:par>
                              <p:par>
                                <p:cTn id="87" presetID="40" presetClass="entr" presetSubtype="0" fill="hold" grpId="0" nodeType="withEffect">
                                  <p:stCondLst>
                                    <p:cond delay="0"/>
                                  </p:stCondLst>
                                  <p:childTnLst>
                                    <p:set>
                                      <p:cBhvr>
                                        <p:cTn id="88" dur="1" fill="hold">
                                          <p:stCondLst>
                                            <p:cond delay="0"/>
                                          </p:stCondLst>
                                        </p:cTn>
                                        <p:tgtEl>
                                          <p:spTgt spid="81944"/>
                                        </p:tgtEl>
                                        <p:attrNameLst>
                                          <p:attrName>style.visibility</p:attrName>
                                        </p:attrNameLst>
                                      </p:cBhvr>
                                      <p:to>
                                        <p:strVal val="visible"/>
                                      </p:to>
                                    </p:set>
                                    <p:animEffect transition="in" filter="fade">
                                      <p:cBhvr>
                                        <p:cTn id="89" dur="1000"/>
                                        <p:tgtEl>
                                          <p:spTgt spid="81944"/>
                                        </p:tgtEl>
                                      </p:cBhvr>
                                    </p:animEffect>
                                    <p:anim calcmode="lin" valueType="num">
                                      <p:cBhvr>
                                        <p:cTn id="90" dur="1000" fill="hold"/>
                                        <p:tgtEl>
                                          <p:spTgt spid="81944"/>
                                        </p:tgtEl>
                                        <p:attrNameLst>
                                          <p:attrName>ppt_x</p:attrName>
                                        </p:attrNameLst>
                                      </p:cBhvr>
                                      <p:tavLst>
                                        <p:tav tm="0">
                                          <p:val>
                                            <p:strVal val="#ppt_x-.1"/>
                                          </p:val>
                                        </p:tav>
                                        <p:tav tm="100000">
                                          <p:val>
                                            <p:strVal val="#ppt_x"/>
                                          </p:val>
                                        </p:tav>
                                      </p:tavLst>
                                    </p:anim>
                                    <p:anim calcmode="lin" valueType="num">
                                      <p:cBhvr>
                                        <p:cTn id="91" dur="1000" fill="hold"/>
                                        <p:tgtEl>
                                          <p:spTgt spid="81944"/>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xit" presetSubtype="0" fill="hold" grpId="1" nodeType="clickEffect">
                                  <p:stCondLst>
                                    <p:cond delay="0"/>
                                  </p:stCondLst>
                                  <p:childTnLst>
                                    <p:animEffect transition="out" filter="fade">
                                      <p:cBhvr>
                                        <p:cTn id="95" dur="1000"/>
                                        <p:tgtEl>
                                          <p:spTgt spid="81944"/>
                                        </p:tgtEl>
                                      </p:cBhvr>
                                    </p:animEffect>
                                    <p:anim calcmode="lin" valueType="num">
                                      <p:cBhvr>
                                        <p:cTn id="96" dur="1000"/>
                                        <p:tgtEl>
                                          <p:spTgt spid="81944"/>
                                        </p:tgtEl>
                                        <p:attrNameLst>
                                          <p:attrName>ppt_x</p:attrName>
                                        </p:attrNameLst>
                                      </p:cBhvr>
                                      <p:tavLst>
                                        <p:tav tm="0">
                                          <p:val>
                                            <p:strVal val="ppt_x"/>
                                          </p:val>
                                        </p:tav>
                                        <p:tav tm="100000">
                                          <p:val>
                                            <p:strVal val="ppt_x"/>
                                          </p:val>
                                        </p:tav>
                                      </p:tavLst>
                                    </p:anim>
                                    <p:anim calcmode="lin" valueType="num">
                                      <p:cBhvr>
                                        <p:cTn id="97" dur="1000"/>
                                        <p:tgtEl>
                                          <p:spTgt spid="81944"/>
                                        </p:tgtEl>
                                        <p:attrNameLst>
                                          <p:attrName>ppt_y</p:attrName>
                                        </p:attrNameLst>
                                      </p:cBhvr>
                                      <p:tavLst>
                                        <p:tav tm="0">
                                          <p:val>
                                            <p:strVal val="ppt_y"/>
                                          </p:val>
                                        </p:tav>
                                        <p:tav tm="100000">
                                          <p:val>
                                            <p:strVal val="ppt_y+.1"/>
                                          </p:val>
                                        </p:tav>
                                      </p:tavLst>
                                    </p:anim>
                                    <p:set>
                                      <p:cBhvr>
                                        <p:cTn id="98" dur="1" fill="hold">
                                          <p:stCondLst>
                                            <p:cond delay="999"/>
                                          </p:stCondLst>
                                        </p:cTn>
                                        <p:tgtEl>
                                          <p:spTgt spid="81944"/>
                                        </p:tgtEl>
                                        <p:attrNameLst>
                                          <p:attrName>style.visibility</p:attrName>
                                        </p:attrNameLst>
                                      </p:cBhvr>
                                      <p:to>
                                        <p:strVal val="hidden"/>
                                      </p:to>
                                    </p:set>
                                  </p:childTnLst>
                                </p:cTn>
                              </p:par>
                              <p:par>
                                <p:cTn id="99" presetID="53" presetClass="entr" presetSubtype="0" fill="hold" nodeType="withEffect">
                                  <p:stCondLst>
                                    <p:cond delay="0"/>
                                  </p:stCondLst>
                                  <p:childTnLst>
                                    <p:set>
                                      <p:cBhvr>
                                        <p:cTn id="100" dur="1" fill="hold">
                                          <p:stCondLst>
                                            <p:cond delay="0"/>
                                          </p:stCondLst>
                                        </p:cTn>
                                        <p:tgtEl>
                                          <p:spTgt spid="81945"/>
                                        </p:tgtEl>
                                        <p:attrNameLst>
                                          <p:attrName>style.visibility</p:attrName>
                                        </p:attrNameLst>
                                      </p:cBhvr>
                                      <p:to>
                                        <p:strVal val="visible"/>
                                      </p:to>
                                    </p:set>
                                    <p:anim calcmode="lin" valueType="num">
                                      <p:cBhvr>
                                        <p:cTn id="101" dur="500" fill="hold"/>
                                        <p:tgtEl>
                                          <p:spTgt spid="81945"/>
                                        </p:tgtEl>
                                        <p:attrNameLst>
                                          <p:attrName>ppt_w</p:attrName>
                                        </p:attrNameLst>
                                      </p:cBhvr>
                                      <p:tavLst>
                                        <p:tav tm="0">
                                          <p:val>
                                            <p:fltVal val="0"/>
                                          </p:val>
                                        </p:tav>
                                        <p:tav tm="100000">
                                          <p:val>
                                            <p:strVal val="#ppt_w"/>
                                          </p:val>
                                        </p:tav>
                                      </p:tavLst>
                                    </p:anim>
                                    <p:anim calcmode="lin" valueType="num">
                                      <p:cBhvr>
                                        <p:cTn id="102" dur="500" fill="hold"/>
                                        <p:tgtEl>
                                          <p:spTgt spid="81945"/>
                                        </p:tgtEl>
                                        <p:attrNameLst>
                                          <p:attrName>ppt_h</p:attrName>
                                        </p:attrNameLst>
                                      </p:cBhvr>
                                      <p:tavLst>
                                        <p:tav tm="0">
                                          <p:val>
                                            <p:fltVal val="0"/>
                                          </p:val>
                                        </p:tav>
                                        <p:tav tm="100000">
                                          <p:val>
                                            <p:strVal val="#ppt_h"/>
                                          </p:val>
                                        </p:tav>
                                      </p:tavLst>
                                    </p:anim>
                                    <p:animEffect transition="in" filter="fade">
                                      <p:cBhvr>
                                        <p:cTn id="103" dur="500"/>
                                        <p:tgtEl>
                                          <p:spTgt spid="81945"/>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xit" presetSubtype="0" fill="hold" nodeType="clickEffect">
                                  <p:stCondLst>
                                    <p:cond delay="0"/>
                                  </p:stCondLst>
                                  <p:childTnLst>
                                    <p:animEffect transition="out" filter="fade">
                                      <p:cBhvr>
                                        <p:cTn id="107" dur="1000"/>
                                        <p:tgtEl>
                                          <p:spTgt spid="81945"/>
                                        </p:tgtEl>
                                      </p:cBhvr>
                                    </p:animEffect>
                                    <p:anim calcmode="lin" valueType="num">
                                      <p:cBhvr>
                                        <p:cTn id="108" dur="1000"/>
                                        <p:tgtEl>
                                          <p:spTgt spid="81945"/>
                                        </p:tgtEl>
                                        <p:attrNameLst>
                                          <p:attrName>ppt_x</p:attrName>
                                        </p:attrNameLst>
                                      </p:cBhvr>
                                      <p:tavLst>
                                        <p:tav tm="0">
                                          <p:val>
                                            <p:strVal val="ppt_x"/>
                                          </p:val>
                                        </p:tav>
                                        <p:tav tm="100000">
                                          <p:val>
                                            <p:strVal val="ppt_x"/>
                                          </p:val>
                                        </p:tav>
                                      </p:tavLst>
                                    </p:anim>
                                    <p:anim calcmode="lin" valueType="num">
                                      <p:cBhvr>
                                        <p:cTn id="109" dur="1000"/>
                                        <p:tgtEl>
                                          <p:spTgt spid="81945"/>
                                        </p:tgtEl>
                                        <p:attrNameLst>
                                          <p:attrName>ppt_y</p:attrName>
                                        </p:attrNameLst>
                                      </p:cBhvr>
                                      <p:tavLst>
                                        <p:tav tm="0">
                                          <p:val>
                                            <p:strVal val="ppt_y"/>
                                          </p:val>
                                        </p:tav>
                                        <p:tav tm="100000">
                                          <p:val>
                                            <p:strVal val="ppt_y+.1"/>
                                          </p:val>
                                        </p:tav>
                                      </p:tavLst>
                                    </p:anim>
                                    <p:set>
                                      <p:cBhvr>
                                        <p:cTn id="110" dur="1" fill="hold">
                                          <p:stCondLst>
                                            <p:cond delay="999"/>
                                          </p:stCondLst>
                                        </p:cTn>
                                        <p:tgtEl>
                                          <p:spTgt spid="8194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47" presetClass="entr" presetSubtype="0" fill="hold" grpId="0" nodeType="clickEffect">
                                  <p:stCondLst>
                                    <p:cond delay="0"/>
                                  </p:stCondLst>
                                  <p:childTnLst>
                                    <p:set>
                                      <p:cBhvr>
                                        <p:cTn id="114" dur="1" fill="hold">
                                          <p:stCondLst>
                                            <p:cond delay="0"/>
                                          </p:stCondLst>
                                        </p:cTn>
                                        <p:tgtEl>
                                          <p:spTgt spid="81970"/>
                                        </p:tgtEl>
                                        <p:attrNameLst>
                                          <p:attrName>style.visibility</p:attrName>
                                        </p:attrNameLst>
                                      </p:cBhvr>
                                      <p:to>
                                        <p:strVal val="visible"/>
                                      </p:to>
                                    </p:set>
                                    <p:animEffect transition="in" filter="fade">
                                      <p:cBhvr>
                                        <p:cTn id="115" dur="1000"/>
                                        <p:tgtEl>
                                          <p:spTgt spid="81970"/>
                                        </p:tgtEl>
                                      </p:cBhvr>
                                    </p:animEffect>
                                    <p:anim calcmode="lin" valueType="num">
                                      <p:cBhvr>
                                        <p:cTn id="116" dur="1000" fill="hold"/>
                                        <p:tgtEl>
                                          <p:spTgt spid="81970"/>
                                        </p:tgtEl>
                                        <p:attrNameLst>
                                          <p:attrName>ppt_x</p:attrName>
                                        </p:attrNameLst>
                                      </p:cBhvr>
                                      <p:tavLst>
                                        <p:tav tm="0">
                                          <p:val>
                                            <p:strVal val="#ppt_x"/>
                                          </p:val>
                                        </p:tav>
                                        <p:tav tm="100000">
                                          <p:val>
                                            <p:strVal val="#ppt_x"/>
                                          </p:val>
                                        </p:tav>
                                      </p:tavLst>
                                    </p:anim>
                                    <p:anim calcmode="lin" valueType="num">
                                      <p:cBhvr>
                                        <p:cTn id="117" dur="1000" fill="hold"/>
                                        <p:tgtEl>
                                          <p:spTgt spid="81970"/>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0"/>
                                  </p:stCondLst>
                                  <p:childTnLst>
                                    <p:set>
                                      <p:cBhvr>
                                        <p:cTn id="119" dur="1" fill="hold">
                                          <p:stCondLst>
                                            <p:cond delay="0"/>
                                          </p:stCondLst>
                                        </p:cTn>
                                        <p:tgtEl>
                                          <p:spTgt spid="81968"/>
                                        </p:tgtEl>
                                        <p:attrNameLst>
                                          <p:attrName>style.visibility</p:attrName>
                                        </p:attrNameLst>
                                      </p:cBhvr>
                                      <p:to>
                                        <p:strVal val="visible"/>
                                      </p:to>
                                    </p:set>
                                    <p:animEffect transition="in" filter="fade">
                                      <p:cBhvr>
                                        <p:cTn id="120" dur="1000"/>
                                        <p:tgtEl>
                                          <p:spTgt spid="81968"/>
                                        </p:tgtEl>
                                      </p:cBhvr>
                                    </p:animEffect>
                                    <p:anim calcmode="lin" valueType="num">
                                      <p:cBhvr>
                                        <p:cTn id="121" dur="1000" fill="hold"/>
                                        <p:tgtEl>
                                          <p:spTgt spid="81968"/>
                                        </p:tgtEl>
                                        <p:attrNameLst>
                                          <p:attrName>ppt_x</p:attrName>
                                        </p:attrNameLst>
                                      </p:cBhvr>
                                      <p:tavLst>
                                        <p:tav tm="0">
                                          <p:val>
                                            <p:strVal val="#ppt_x"/>
                                          </p:val>
                                        </p:tav>
                                        <p:tav tm="100000">
                                          <p:val>
                                            <p:strVal val="#ppt_x"/>
                                          </p:val>
                                        </p:tav>
                                      </p:tavLst>
                                    </p:anim>
                                    <p:anim calcmode="lin" valueType="num">
                                      <p:cBhvr>
                                        <p:cTn id="122" dur="1000" fill="hold"/>
                                        <p:tgtEl>
                                          <p:spTgt spid="81968"/>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81966"/>
                                        </p:tgtEl>
                                        <p:attrNameLst>
                                          <p:attrName>style.visibility</p:attrName>
                                        </p:attrNameLst>
                                      </p:cBhvr>
                                      <p:to>
                                        <p:strVal val="visible"/>
                                      </p:to>
                                    </p:set>
                                    <p:animEffect transition="in" filter="fade">
                                      <p:cBhvr>
                                        <p:cTn id="125" dur="1000"/>
                                        <p:tgtEl>
                                          <p:spTgt spid="81966"/>
                                        </p:tgtEl>
                                      </p:cBhvr>
                                    </p:animEffect>
                                    <p:anim calcmode="lin" valueType="num">
                                      <p:cBhvr>
                                        <p:cTn id="126" dur="1000" fill="hold"/>
                                        <p:tgtEl>
                                          <p:spTgt spid="81966"/>
                                        </p:tgtEl>
                                        <p:attrNameLst>
                                          <p:attrName>ppt_x</p:attrName>
                                        </p:attrNameLst>
                                      </p:cBhvr>
                                      <p:tavLst>
                                        <p:tav tm="0">
                                          <p:val>
                                            <p:strVal val="#ppt_x"/>
                                          </p:val>
                                        </p:tav>
                                        <p:tav tm="100000">
                                          <p:val>
                                            <p:strVal val="#ppt_x"/>
                                          </p:val>
                                        </p:tav>
                                      </p:tavLst>
                                    </p:anim>
                                    <p:anim calcmode="lin" valueType="num">
                                      <p:cBhvr>
                                        <p:cTn id="127" dur="1000" fill="hold"/>
                                        <p:tgtEl>
                                          <p:spTgt spid="81966"/>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81964"/>
                                        </p:tgtEl>
                                        <p:attrNameLst>
                                          <p:attrName>style.visibility</p:attrName>
                                        </p:attrNameLst>
                                      </p:cBhvr>
                                      <p:to>
                                        <p:strVal val="visible"/>
                                      </p:to>
                                    </p:set>
                                    <p:animEffect transition="in" filter="fade">
                                      <p:cBhvr>
                                        <p:cTn id="130" dur="1000"/>
                                        <p:tgtEl>
                                          <p:spTgt spid="81964"/>
                                        </p:tgtEl>
                                      </p:cBhvr>
                                    </p:animEffect>
                                    <p:anim calcmode="lin" valueType="num">
                                      <p:cBhvr>
                                        <p:cTn id="131" dur="1000" fill="hold"/>
                                        <p:tgtEl>
                                          <p:spTgt spid="81964"/>
                                        </p:tgtEl>
                                        <p:attrNameLst>
                                          <p:attrName>ppt_x</p:attrName>
                                        </p:attrNameLst>
                                      </p:cBhvr>
                                      <p:tavLst>
                                        <p:tav tm="0">
                                          <p:val>
                                            <p:strVal val="#ppt_x"/>
                                          </p:val>
                                        </p:tav>
                                        <p:tav tm="100000">
                                          <p:val>
                                            <p:strVal val="#ppt_x"/>
                                          </p:val>
                                        </p:tav>
                                      </p:tavLst>
                                    </p:anim>
                                    <p:anim calcmode="lin" valueType="num">
                                      <p:cBhvr>
                                        <p:cTn id="132" dur="1000" fill="hold"/>
                                        <p:tgtEl>
                                          <p:spTgt spid="81964"/>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0"/>
                                  </p:stCondLst>
                                  <p:childTnLst>
                                    <p:set>
                                      <p:cBhvr>
                                        <p:cTn id="134" dur="1" fill="hold">
                                          <p:stCondLst>
                                            <p:cond delay="0"/>
                                          </p:stCondLst>
                                        </p:cTn>
                                        <p:tgtEl>
                                          <p:spTgt spid="81962"/>
                                        </p:tgtEl>
                                        <p:attrNameLst>
                                          <p:attrName>style.visibility</p:attrName>
                                        </p:attrNameLst>
                                      </p:cBhvr>
                                      <p:to>
                                        <p:strVal val="visible"/>
                                      </p:to>
                                    </p:set>
                                    <p:animEffect transition="in" filter="fade">
                                      <p:cBhvr>
                                        <p:cTn id="135" dur="1000"/>
                                        <p:tgtEl>
                                          <p:spTgt spid="81962"/>
                                        </p:tgtEl>
                                      </p:cBhvr>
                                    </p:animEffect>
                                    <p:anim calcmode="lin" valueType="num">
                                      <p:cBhvr>
                                        <p:cTn id="136" dur="1000" fill="hold"/>
                                        <p:tgtEl>
                                          <p:spTgt spid="81962"/>
                                        </p:tgtEl>
                                        <p:attrNameLst>
                                          <p:attrName>ppt_x</p:attrName>
                                        </p:attrNameLst>
                                      </p:cBhvr>
                                      <p:tavLst>
                                        <p:tav tm="0">
                                          <p:val>
                                            <p:strVal val="#ppt_x"/>
                                          </p:val>
                                        </p:tav>
                                        <p:tav tm="100000">
                                          <p:val>
                                            <p:strVal val="#ppt_x"/>
                                          </p:val>
                                        </p:tav>
                                      </p:tavLst>
                                    </p:anim>
                                    <p:anim calcmode="lin" valueType="num">
                                      <p:cBhvr>
                                        <p:cTn id="137" dur="1000" fill="hold"/>
                                        <p:tgtEl>
                                          <p:spTgt spid="81962"/>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81960"/>
                                        </p:tgtEl>
                                        <p:attrNameLst>
                                          <p:attrName>style.visibility</p:attrName>
                                        </p:attrNameLst>
                                      </p:cBhvr>
                                      <p:to>
                                        <p:strVal val="visible"/>
                                      </p:to>
                                    </p:set>
                                    <p:animEffect transition="in" filter="fade">
                                      <p:cBhvr>
                                        <p:cTn id="140" dur="1000"/>
                                        <p:tgtEl>
                                          <p:spTgt spid="81960"/>
                                        </p:tgtEl>
                                      </p:cBhvr>
                                    </p:animEffect>
                                    <p:anim calcmode="lin" valueType="num">
                                      <p:cBhvr>
                                        <p:cTn id="141" dur="1000" fill="hold"/>
                                        <p:tgtEl>
                                          <p:spTgt spid="81960"/>
                                        </p:tgtEl>
                                        <p:attrNameLst>
                                          <p:attrName>ppt_x</p:attrName>
                                        </p:attrNameLst>
                                      </p:cBhvr>
                                      <p:tavLst>
                                        <p:tav tm="0">
                                          <p:val>
                                            <p:strVal val="#ppt_x"/>
                                          </p:val>
                                        </p:tav>
                                        <p:tav tm="100000">
                                          <p:val>
                                            <p:strVal val="#ppt_x"/>
                                          </p:val>
                                        </p:tav>
                                      </p:tavLst>
                                    </p:anim>
                                    <p:anim calcmode="lin" valueType="num">
                                      <p:cBhvr>
                                        <p:cTn id="142" dur="1000" fill="hold"/>
                                        <p:tgtEl>
                                          <p:spTgt spid="81960"/>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81959"/>
                                        </p:tgtEl>
                                        <p:attrNameLst>
                                          <p:attrName>style.visibility</p:attrName>
                                        </p:attrNameLst>
                                      </p:cBhvr>
                                      <p:to>
                                        <p:strVal val="visible"/>
                                      </p:to>
                                    </p:set>
                                    <p:animEffect transition="in" filter="fade">
                                      <p:cBhvr>
                                        <p:cTn id="145" dur="1000"/>
                                        <p:tgtEl>
                                          <p:spTgt spid="81959"/>
                                        </p:tgtEl>
                                      </p:cBhvr>
                                    </p:animEffect>
                                    <p:anim calcmode="lin" valueType="num">
                                      <p:cBhvr>
                                        <p:cTn id="146" dur="1000" fill="hold"/>
                                        <p:tgtEl>
                                          <p:spTgt spid="81959"/>
                                        </p:tgtEl>
                                        <p:attrNameLst>
                                          <p:attrName>ppt_x</p:attrName>
                                        </p:attrNameLst>
                                      </p:cBhvr>
                                      <p:tavLst>
                                        <p:tav tm="0">
                                          <p:val>
                                            <p:strVal val="#ppt_x"/>
                                          </p:val>
                                        </p:tav>
                                        <p:tav tm="100000">
                                          <p:val>
                                            <p:strVal val="#ppt_x"/>
                                          </p:val>
                                        </p:tav>
                                      </p:tavLst>
                                    </p:anim>
                                    <p:anim calcmode="lin" valueType="num">
                                      <p:cBhvr>
                                        <p:cTn id="147" dur="1000" fill="hold"/>
                                        <p:tgtEl>
                                          <p:spTgt spid="81959"/>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81956"/>
                                        </p:tgtEl>
                                        <p:attrNameLst>
                                          <p:attrName>style.visibility</p:attrName>
                                        </p:attrNameLst>
                                      </p:cBhvr>
                                      <p:to>
                                        <p:strVal val="visible"/>
                                      </p:to>
                                    </p:set>
                                    <p:animEffect transition="in" filter="fade">
                                      <p:cBhvr>
                                        <p:cTn id="150" dur="1000"/>
                                        <p:tgtEl>
                                          <p:spTgt spid="81956"/>
                                        </p:tgtEl>
                                      </p:cBhvr>
                                    </p:animEffect>
                                    <p:anim calcmode="lin" valueType="num">
                                      <p:cBhvr>
                                        <p:cTn id="151" dur="1000" fill="hold"/>
                                        <p:tgtEl>
                                          <p:spTgt spid="81956"/>
                                        </p:tgtEl>
                                        <p:attrNameLst>
                                          <p:attrName>ppt_x</p:attrName>
                                        </p:attrNameLst>
                                      </p:cBhvr>
                                      <p:tavLst>
                                        <p:tav tm="0">
                                          <p:val>
                                            <p:strVal val="#ppt_x"/>
                                          </p:val>
                                        </p:tav>
                                        <p:tav tm="100000">
                                          <p:val>
                                            <p:strVal val="#ppt_x"/>
                                          </p:val>
                                        </p:tav>
                                      </p:tavLst>
                                    </p:anim>
                                    <p:anim calcmode="lin" valueType="num">
                                      <p:cBhvr>
                                        <p:cTn id="152" dur="1000" fill="hold"/>
                                        <p:tgtEl>
                                          <p:spTgt spid="81956"/>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0"/>
                                  </p:stCondLst>
                                  <p:childTnLst>
                                    <p:set>
                                      <p:cBhvr>
                                        <p:cTn id="154" dur="1" fill="hold">
                                          <p:stCondLst>
                                            <p:cond delay="0"/>
                                          </p:stCondLst>
                                        </p:cTn>
                                        <p:tgtEl>
                                          <p:spTgt spid="81954"/>
                                        </p:tgtEl>
                                        <p:attrNameLst>
                                          <p:attrName>style.visibility</p:attrName>
                                        </p:attrNameLst>
                                      </p:cBhvr>
                                      <p:to>
                                        <p:strVal val="visible"/>
                                      </p:to>
                                    </p:set>
                                    <p:animEffect transition="in" filter="fade">
                                      <p:cBhvr>
                                        <p:cTn id="155" dur="1000"/>
                                        <p:tgtEl>
                                          <p:spTgt spid="81954"/>
                                        </p:tgtEl>
                                      </p:cBhvr>
                                    </p:animEffect>
                                    <p:anim calcmode="lin" valueType="num">
                                      <p:cBhvr>
                                        <p:cTn id="156" dur="1000" fill="hold"/>
                                        <p:tgtEl>
                                          <p:spTgt spid="81954"/>
                                        </p:tgtEl>
                                        <p:attrNameLst>
                                          <p:attrName>ppt_x</p:attrName>
                                        </p:attrNameLst>
                                      </p:cBhvr>
                                      <p:tavLst>
                                        <p:tav tm="0">
                                          <p:val>
                                            <p:strVal val="#ppt_x"/>
                                          </p:val>
                                        </p:tav>
                                        <p:tav tm="100000">
                                          <p:val>
                                            <p:strVal val="#ppt_x"/>
                                          </p:val>
                                        </p:tav>
                                      </p:tavLst>
                                    </p:anim>
                                    <p:anim calcmode="lin" valueType="num">
                                      <p:cBhvr>
                                        <p:cTn id="157" dur="1000" fill="hold"/>
                                        <p:tgtEl>
                                          <p:spTgt spid="81954"/>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0"/>
                                  </p:stCondLst>
                                  <p:childTnLst>
                                    <p:set>
                                      <p:cBhvr>
                                        <p:cTn id="159" dur="1" fill="hold">
                                          <p:stCondLst>
                                            <p:cond delay="0"/>
                                          </p:stCondLst>
                                        </p:cTn>
                                        <p:tgtEl>
                                          <p:spTgt spid="81952"/>
                                        </p:tgtEl>
                                        <p:attrNameLst>
                                          <p:attrName>style.visibility</p:attrName>
                                        </p:attrNameLst>
                                      </p:cBhvr>
                                      <p:to>
                                        <p:strVal val="visible"/>
                                      </p:to>
                                    </p:set>
                                    <p:animEffect transition="in" filter="fade">
                                      <p:cBhvr>
                                        <p:cTn id="160" dur="1000"/>
                                        <p:tgtEl>
                                          <p:spTgt spid="81952"/>
                                        </p:tgtEl>
                                      </p:cBhvr>
                                    </p:animEffect>
                                    <p:anim calcmode="lin" valueType="num">
                                      <p:cBhvr>
                                        <p:cTn id="161" dur="1000" fill="hold"/>
                                        <p:tgtEl>
                                          <p:spTgt spid="81952"/>
                                        </p:tgtEl>
                                        <p:attrNameLst>
                                          <p:attrName>ppt_x</p:attrName>
                                        </p:attrNameLst>
                                      </p:cBhvr>
                                      <p:tavLst>
                                        <p:tav tm="0">
                                          <p:val>
                                            <p:strVal val="#ppt_x"/>
                                          </p:val>
                                        </p:tav>
                                        <p:tav tm="100000">
                                          <p:val>
                                            <p:strVal val="#ppt_x"/>
                                          </p:val>
                                        </p:tav>
                                      </p:tavLst>
                                    </p:anim>
                                    <p:anim calcmode="lin" valueType="num">
                                      <p:cBhvr>
                                        <p:cTn id="162" dur="1000" fill="hold"/>
                                        <p:tgtEl>
                                          <p:spTgt spid="81952"/>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0"/>
                                  </p:stCondLst>
                                  <p:childTnLst>
                                    <p:set>
                                      <p:cBhvr>
                                        <p:cTn id="164" dur="1" fill="hold">
                                          <p:stCondLst>
                                            <p:cond delay="0"/>
                                          </p:stCondLst>
                                        </p:cTn>
                                        <p:tgtEl>
                                          <p:spTgt spid="81949"/>
                                        </p:tgtEl>
                                        <p:attrNameLst>
                                          <p:attrName>style.visibility</p:attrName>
                                        </p:attrNameLst>
                                      </p:cBhvr>
                                      <p:to>
                                        <p:strVal val="visible"/>
                                      </p:to>
                                    </p:set>
                                    <p:animEffect transition="in" filter="fade">
                                      <p:cBhvr>
                                        <p:cTn id="165" dur="1000"/>
                                        <p:tgtEl>
                                          <p:spTgt spid="81949"/>
                                        </p:tgtEl>
                                      </p:cBhvr>
                                    </p:animEffect>
                                    <p:anim calcmode="lin" valueType="num">
                                      <p:cBhvr>
                                        <p:cTn id="166" dur="1000" fill="hold"/>
                                        <p:tgtEl>
                                          <p:spTgt spid="81949"/>
                                        </p:tgtEl>
                                        <p:attrNameLst>
                                          <p:attrName>ppt_x</p:attrName>
                                        </p:attrNameLst>
                                      </p:cBhvr>
                                      <p:tavLst>
                                        <p:tav tm="0">
                                          <p:val>
                                            <p:strVal val="#ppt_x"/>
                                          </p:val>
                                        </p:tav>
                                        <p:tav tm="100000">
                                          <p:val>
                                            <p:strVal val="#ppt_x"/>
                                          </p:val>
                                        </p:tav>
                                      </p:tavLst>
                                    </p:anim>
                                    <p:anim calcmode="lin" valueType="num">
                                      <p:cBhvr>
                                        <p:cTn id="167" dur="1000" fill="hold"/>
                                        <p:tgtEl>
                                          <p:spTgt spid="81949"/>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0"/>
                                  </p:stCondLst>
                                  <p:childTnLst>
                                    <p:set>
                                      <p:cBhvr>
                                        <p:cTn id="169" dur="1" fill="hold">
                                          <p:stCondLst>
                                            <p:cond delay="0"/>
                                          </p:stCondLst>
                                        </p:cTn>
                                        <p:tgtEl>
                                          <p:spTgt spid="81948"/>
                                        </p:tgtEl>
                                        <p:attrNameLst>
                                          <p:attrName>style.visibility</p:attrName>
                                        </p:attrNameLst>
                                      </p:cBhvr>
                                      <p:to>
                                        <p:strVal val="visible"/>
                                      </p:to>
                                    </p:set>
                                    <p:animEffect transition="in" filter="fade">
                                      <p:cBhvr>
                                        <p:cTn id="170" dur="1000"/>
                                        <p:tgtEl>
                                          <p:spTgt spid="81948"/>
                                        </p:tgtEl>
                                      </p:cBhvr>
                                    </p:animEffect>
                                    <p:anim calcmode="lin" valueType="num">
                                      <p:cBhvr>
                                        <p:cTn id="171" dur="1000" fill="hold"/>
                                        <p:tgtEl>
                                          <p:spTgt spid="81948"/>
                                        </p:tgtEl>
                                        <p:attrNameLst>
                                          <p:attrName>ppt_x</p:attrName>
                                        </p:attrNameLst>
                                      </p:cBhvr>
                                      <p:tavLst>
                                        <p:tav tm="0">
                                          <p:val>
                                            <p:strVal val="#ppt_x"/>
                                          </p:val>
                                        </p:tav>
                                        <p:tav tm="100000">
                                          <p:val>
                                            <p:strVal val="#ppt_x"/>
                                          </p:val>
                                        </p:tav>
                                      </p:tavLst>
                                    </p:anim>
                                    <p:anim calcmode="lin" valueType="num">
                                      <p:cBhvr>
                                        <p:cTn id="172" dur="1000" fill="hold"/>
                                        <p:tgtEl>
                                          <p:spTgt spid="81948"/>
                                        </p:tgtEl>
                                        <p:attrNameLst>
                                          <p:attrName>ppt_y</p:attrName>
                                        </p:attrNameLst>
                                      </p:cBhvr>
                                      <p:tavLst>
                                        <p:tav tm="0">
                                          <p:val>
                                            <p:strVal val="#ppt_y-.1"/>
                                          </p:val>
                                        </p:tav>
                                        <p:tav tm="100000">
                                          <p:val>
                                            <p:strVal val="#ppt_y"/>
                                          </p:val>
                                        </p:tav>
                                      </p:tavLst>
                                    </p:anim>
                                  </p:childTnLst>
                                </p:cTn>
                              </p:par>
                              <p:par>
                                <p:cTn id="173" presetID="40" presetClass="entr" presetSubtype="0" fill="hold" grpId="0" nodeType="withEffect">
                                  <p:stCondLst>
                                    <p:cond delay="0"/>
                                  </p:stCondLst>
                                  <p:childTnLst>
                                    <p:set>
                                      <p:cBhvr>
                                        <p:cTn id="174" dur="1" fill="hold">
                                          <p:stCondLst>
                                            <p:cond delay="0"/>
                                          </p:stCondLst>
                                        </p:cTn>
                                        <p:tgtEl>
                                          <p:spTgt spid="81946"/>
                                        </p:tgtEl>
                                        <p:attrNameLst>
                                          <p:attrName>style.visibility</p:attrName>
                                        </p:attrNameLst>
                                      </p:cBhvr>
                                      <p:to>
                                        <p:strVal val="visible"/>
                                      </p:to>
                                    </p:set>
                                    <p:animEffect transition="in" filter="fade">
                                      <p:cBhvr>
                                        <p:cTn id="175" dur="1000"/>
                                        <p:tgtEl>
                                          <p:spTgt spid="81946"/>
                                        </p:tgtEl>
                                      </p:cBhvr>
                                    </p:animEffect>
                                    <p:anim calcmode="lin" valueType="num">
                                      <p:cBhvr>
                                        <p:cTn id="176" dur="1000" fill="hold"/>
                                        <p:tgtEl>
                                          <p:spTgt spid="81946"/>
                                        </p:tgtEl>
                                        <p:attrNameLst>
                                          <p:attrName>ppt_x</p:attrName>
                                        </p:attrNameLst>
                                      </p:cBhvr>
                                      <p:tavLst>
                                        <p:tav tm="0">
                                          <p:val>
                                            <p:strVal val="#ppt_x-.1"/>
                                          </p:val>
                                        </p:tav>
                                        <p:tav tm="100000">
                                          <p:val>
                                            <p:strVal val="#ppt_x"/>
                                          </p:val>
                                        </p:tav>
                                      </p:tavLst>
                                    </p:anim>
                                    <p:anim calcmode="lin" valueType="num">
                                      <p:cBhvr>
                                        <p:cTn id="177" dur="1000" fill="hold"/>
                                        <p:tgtEl>
                                          <p:spTgt spid="81946"/>
                                        </p:tgtEl>
                                        <p:attrNameLst>
                                          <p:attrName>ppt_y</p:attrName>
                                        </p:attrNameLst>
                                      </p:cBhvr>
                                      <p:tavLst>
                                        <p:tav tm="0">
                                          <p:val>
                                            <p:strVal val="#ppt_y"/>
                                          </p:val>
                                        </p:tav>
                                        <p:tav tm="100000">
                                          <p:val>
                                            <p:strVal val="#ppt_y"/>
                                          </p:val>
                                        </p:tav>
                                      </p:tavLst>
                                    </p:anim>
                                  </p:childTnLst>
                                </p:cTn>
                              </p:par>
                              <p:par>
                                <p:cTn id="178" presetID="40" presetClass="entr" presetSubtype="0" fill="hold" grpId="0" nodeType="withEffect">
                                  <p:stCondLst>
                                    <p:cond delay="0"/>
                                  </p:stCondLst>
                                  <p:childTnLst>
                                    <p:set>
                                      <p:cBhvr>
                                        <p:cTn id="179" dur="1" fill="hold">
                                          <p:stCondLst>
                                            <p:cond delay="0"/>
                                          </p:stCondLst>
                                        </p:cTn>
                                        <p:tgtEl>
                                          <p:spTgt spid="81947"/>
                                        </p:tgtEl>
                                        <p:attrNameLst>
                                          <p:attrName>style.visibility</p:attrName>
                                        </p:attrNameLst>
                                      </p:cBhvr>
                                      <p:to>
                                        <p:strVal val="visible"/>
                                      </p:to>
                                    </p:set>
                                    <p:animEffect transition="in" filter="fade">
                                      <p:cBhvr>
                                        <p:cTn id="180" dur="1000"/>
                                        <p:tgtEl>
                                          <p:spTgt spid="81947"/>
                                        </p:tgtEl>
                                      </p:cBhvr>
                                    </p:animEffect>
                                    <p:anim calcmode="lin" valueType="num">
                                      <p:cBhvr>
                                        <p:cTn id="181" dur="1000" fill="hold"/>
                                        <p:tgtEl>
                                          <p:spTgt spid="81947"/>
                                        </p:tgtEl>
                                        <p:attrNameLst>
                                          <p:attrName>ppt_x</p:attrName>
                                        </p:attrNameLst>
                                      </p:cBhvr>
                                      <p:tavLst>
                                        <p:tav tm="0">
                                          <p:val>
                                            <p:strVal val="#ppt_x-.1"/>
                                          </p:val>
                                        </p:tav>
                                        <p:tav tm="100000">
                                          <p:val>
                                            <p:strVal val="#ppt_x"/>
                                          </p:val>
                                        </p:tav>
                                      </p:tavLst>
                                    </p:anim>
                                    <p:anim calcmode="lin" valueType="num">
                                      <p:cBhvr>
                                        <p:cTn id="182" dur="1000" fill="hold"/>
                                        <p:tgtEl>
                                          <p:spTgt spid="81947"/>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7" presetClass="entr" presetSubtype="0" fill="hold" grpId="0" nodeType="clickEffect">
                                  <p:stCondLst>
                                    <p:cond delay="0"/>
                                  </p:stCondLst>
                                  <p:childTnLst>
                                    <p:set>
                                      <p:cBhvr>
                                        <p:cTn id="186" dur="1" fill="hold">
                                          <p:stCondLst>
                                            <p:cond delay="0"/>
                                          </p:stCondLst>
                                        </p:cTn>
                                        <p:tgtEl>
                                          <p:spTgt spid="81971"/>
                                        </p:tgtEl>
                                        <p:attrNameLst>
                                          <p:attrName>style.visibility</p:attrName>
                                        </p:attrNameLst>
                                      </p:cBhvr>
                                      <p:to>
                                        <p:strVal val="visible"/>
                                      </p:to>
                                    </p:set>
                                    <p:animEffect transition="in" filter="fade">
                                      <p:cBhvr>
                                        <p:cTn id="187" dur="1000"/>
                                        <p:tgtEl>
                                          <p:spTgt spid="81971"/>
                                        </p:tgtEl>
                                      </p:cBhvr>
                                    </p:animEffect>
                                    <p:anim calcmode="lin" valueType="num">
                                      <p:cBhvr>
                                        <p:cTn id="188" dur="1000" fill="hold"/>
                                        <p:tgtEl>
                                          <p:spTgt spid="81971"/>
                                        </p:tgtEl>
                                        <p:attrNameLst>
                                          <p:attrName>ppt_x</p:attrName>
                                        </p:attrNameLst>
                                      </p:cBhvr>
                                      <p:tavLst>
                                        <p:tav tm="0">
                                          <p:val>
                                            <p:strVal val="#ppt_x"/>
                                          </p:val>
                                        </p:tav>
                                        <p:tav tm="100000">
                                          <p:val>
                                            <p:strVal val="#ppt_x"/>
                                          </p:val>
                                        </p:tav>
                                      </p:tavLst>
                                    </p:anim>
                                    <p:anim calcmode="lin" valueType="num">
                                      <p:cBhvr>
                                        <p:cTn id="189" dur="1000" fill="hold"/>
                                        <p:tgtEl>
                                          <p:spTgt spid="81971"/>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0"/>
                                  </p:stCondLst>
                                  <p:childTnLst>
                                    <p:set>
                                      <p:cBhvr>
                                        <p:cTn id="191" dur="1" fill="hold">
                                          <p:stCondLst>
                                            <p:cond delay="0"/>
                                          </p:stCondLst>
                                        </p:cTn>
                                        <p:tgtEl>
                                          <p:spTgt spid="81969"/>
                                        </p:tgtEl>
                                        <p:attrNameLst>
                                          <p:attrName>style.visibility</p:attrName>
                                        </p:attrNameLst>
                                      </p:cBhvr>
                                      <p:to>
                                        <p:strVal val="visible"/>
                                      </p:to>
                                    </p:set>
                                    <p:animEffect transition="in" filter="fade">
                                      <p:cBhvr>
                                        <p:cTn id="192" dur="1000"/>
                                        <p:tgtEl>
                                          <p:spTgt spid="81969"/>
                                        </p:tgtEl>
                                      </p:cBhvr>
                                    </p:animEffect>
                                    <p:anim calcmode="lin" valueType="num">
                                      <p:cBhvr>
                                        <p:cTn id="193" dur="1000" fill="hold"/>
                                        <p:tgtEl>
                                          <p:spTgt spid="81969"/>
                                        </p:tgtEl>
                                        <p:attrNameLst>
                                          <p:attrName>ppt_x</p:attrName>
                                        </p:attrNameLst>
                                      </p:cBhvr>
                                      <p:tavLst>
                                        <p:tav tm="0">
                                          <p:val>
                                            <p:strVal val="#ppt_x"/>
                                          </p:val>
                                        </p:tav>
                                        <p:tav tm="100000">
                                          <p:val>
                                            <p:strVal val="#ppt_x"/>
                                          </p:val>
                                        </p:tav>
                                      </p:tavLst>
                                    </p:anim>
                                    <p:anim calcmode="lin" valueType="num">
                                      <p:cBhvr>
                                        <p:cTn id="194" dur="1000" fill="hold"/>
                                        <p:tgtEl>
                                          <p:spTgt spid="81969"/>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0"/>
                                  </p:stCondLst>
                                  <p:childTnLst>
                                    <p:set>
                                      <p:cBhvr>
                                        <p:cTn id="196" dur="1" fill="hold">
                                          <p:stCondLst>
                                            <p:cond delay="0"/>
                                          </p:stCondLst>
                                        </p:cTn>
                                        <p:tgtEl>
                                          <p:spTgt spid="81967"/>
                                        </p:tgtEl>
                                        <p:attrNameLst>
                                          <p:attrName>style.visibility</p:attrName>
                                        </p:attrNameLst>
                                      </p:cBhvr>
                                      <p:to>
                                        <p:strVal val="visible"/>
                                      </p:to>
                                    </p:set>
                                    <p:animEffect transition="in" filter="fade">
                                      <p:cBhvr>
                                        <p:cTn id="197" dur="1000"/>
                                        <p:tgtEl>
                                          <p:spTgt spid="81967"/>
                                        </p:tgtEl>
                                      </p:cBhvr>
                                    </p:animEffect>
                                    <p:anim calcmode="lin" valueType="num">
                                      <p:cBhvr>
                                        <p:cTn id="198" dur="1000" fill="hold"/>
                                        <p:tgtEl>
                                          <p:spTgt spid="81967"/>
                                        </p:tgtEl>
                                        <p:attrNameLst>
                                          <p:attrName>ppt_x</p:attrName>
                                        </p:attrNameLst>
                                      </p:cBhvr>
                                      <p:tavLst>
                                        <p:tav tm="0">
                                          <p:val>
                                            <p:strVal val="#ppt_x"/>
                                          </p:val>
                                        </p:tav>
                                        <p:tav tm="100000">
                                          <p:val>
                                            <p:strVal val="#ppt_x"/>
                                          </p:val>
                                        </p:tav>
                                      </p:tavLst>
                                    </p:anim>
                                    <p:anim calcmode="lin" valueType="num">
                                      <p:cBhvr>
                                        <p:cTn id="199" dur="1000" fill="hold"/>
                                        <p:tgtEl>
                                          <p:spTgt spid="81967"/>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0"/>
                                  </p:stCondLst>
                                  <p:childTnLst>
                                    <p:set>
                                      <p:cBhvr>
                                        <p:cTn id="201" dur="1" fill="hold">
                                          <p:stCondLst>
                                            <p:cond delay="0"/>
                                          </p:stCondLst>
                                        </p:cTn>
                                        <p:tgtEl>
                                          <p:spTgt spid="81965"/>
                                        </p:tgtEl>
                                        <p:attrNameLst>
                                          <p:attrName>style.visibility</p:attrName>
                                        </p:attrNameLst>
                                      </p:cBhvr>
                                      <p:to>
                                        <p:strVal val="visible"/>
                                      </p:to>
                                    </p:set>
                                    <p:animEffect transition="in" filter="fade">
                                      <p:cBhvr>
                                        <p:cTn id="202" dur="1000"/>
                                        <p:tgtEl>
                                          <p:spTgt spid="81965"/>
                                        </p:tgtEl>
                                      </p:cBhvr>
                                    </p:animEffect>
                                    <p:anim calcmode="lin" valueType="num">
                                      <p:cBhvr>
                                        <p:cTn id="203" dur="1000" fill="hold"/>
                                        <p:tgtEl>
                                          <p:spTgt spid="81965"/>
                                        </p:tgtEl>
                                        <p:attrNameLst>
                                          <p:attrName>ppt_x</p:attrName>
                                        </p:attrNameLst>
                                      </p:cBhvr>
                                      <p:tavLst>
                                        <p:tav tm="0">
                                          <p:val>
                                            <p:strVal val="#ppt_x"/>
                                          </p:val>
                                        </p:tav>
                                        <p:tav tm="100000">
                                          <p:val>
                                            <p:strVal val="#ppt_x"/>
                                          </p:val>
                                        </p:tav>
                                      </p:tavLst>
                                    </p:anim>
                                    <p:anim calcmode="lin" valueType="num">
                                      <p:cBhvr>
                                        <p:cTn id="204" dur="1000" fill="hold"/>
                                        <p:tgtEl>
                                          <p:spTgt spid="81965"/>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81963"/>
                                        </p:tgtEl>
                                        <p:attrNameLst>
                                          <p:attrName>style.visibility</p:attrName>
                                        </p:attrNameLst>
                                      </p:cBhvr>
                                      <p:to>
                                        <p:strVal val="visible"/>
                                      </p:to>
                                    </p:set>
                                    <p:animEffect transition="in" filter="fade">
                                      <p:cBhvr>
                                        <p:cTn id="207" dur="1000"/>
                                        <p:tgtEl>
                                          <p:spTgt spid="81963"/>
                                        </p:tgtEl>
                                      </p:cBhvr>
                                    </p:animEffect>
                                    <p:anim calcmode="lin" valueType="num">
                                      <p:cBhvr>
                                        <p:cTn id="208" dur="1000" fill="hold"/>
                                        <p:tgtEl>
                                          <p:spTgt spid="81963"/>
                                        </p:tgtEl>
                                        <p:attrNameLst>
                                          <p:attrName>ppt_x</p:attrName>
                                        </p:attrNameLst>
                                      </p:cBhvr>
                                      <p:tavLst>
                                        <p:tav tm="0">
                                          <p:val>
                                            <p:strVal val="#ppt_x"/>
                                          </p:val>
                                        </p:tav>
                                        <p:tav tm="100000">
                                          <p:val>
                                            <p:strVal val="#ppt_x"/>
                                          </p:val>
                                        </p:tav>
                                      </p:tavLst>
                                    </p:anim>
                                    <p:anim calcmode="lin" valueType="num">
                                      <p:cBhvr>
                                        <p:cTn id="209" dur="1000" fill="hold"/>
                                        <p:tgtEl>
                                          <p:spTgt spid="81963"/>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0"/>
                                  </p:stCondLst>
                                  <p:childTnLst>
                                    <p:set>
                                      <p:cBhvr>
                                        <p:cTn id="211" dur="1" fill="hold">
                                          <p:stCondLst>
                                            <p:cond delay="0"/>
                                          </p:stCondLst>
                                        </p:cTn>
                                        <p:tgtEl>
                                          <p:spTgt spid="81961"/>
                                        </p:tgtEl>
                                        <p:attrNameLst>
                                          <p:attrName>style.visibility</p:attrName>
                                        </p:attrNameLst>
                                      </p:cBhvr>
                                      <p:to>
                                        <p:strVal val="visible"/>
                                      </p:to>
                                    </p:set>
                                    <p:animEffect transition="in" filter="fade">
                                      <p:cBhvr>
                                        <p:cTn id="212" dur="1000"/>
                                        <p:tgtEl>
                                          <p:spTgt spid="81961"/>
                                        </p:tgtEl>
                                      </p:cBhvr>
                                    </p:animEffect>
                                    <p:anim calcmode="lin" valueType="num">
                                      <p:cBhvr>
                                        <p:cTn id="213" dur="1000" fill="hold"/>
                                        <p:tgtEl>
                                          <p:spTgt spid="81961"/>
                                        </p:tgtEl>
                                        <p:attrNameLst>
                                          <p:attrName>ppt_x</p:attrName>
                                        </p:attrNameLst>
                                      </p:cBhvr>
                                      <p:tavLst>
                                        <p:tav tm="0">
                                          <p:val>
                                            <p:strVal val="#ppt_x"/>
                                          </p:val>
                                        </p:tav>
                                        <p:tav tm="100000">
                                          <p:val>
                                            <p:strVal val="#ppt_x"/>
                                          </p:val>
                                        </p:tav>
                                      </p:tavLst>
                                    </p:anim>
                                    <p:anim calcmode="lin" valueType="num">
                                      <p:cBhvr>
                                        <p:cTn id="214" dur="1000" fill="hold"/>
                                        <p:tgtEl>
                                          <p:spTgt spid="81961"/>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0"/>
                                  </p:stCondLst>
                                  <p:childTnLst>
                                    <p:set>
                                      <p:cBhvr>
                                        <p:cTn id="216" dur="1" fill="hold">
                                          <p:stCondLst>
                                            <p:cond delay="0"/>
                                          </p:stCondLst>
                                        </p:cTn>
                                        <p:tgtEl>
                                          <p:spTgt spid="81958"/>
                                        </p:tgtEl>
                                        <p:attrNameLst>
                                          <p:attrName>style.visibility</p:attrName>
                                        </p:attrNameLst>
                                      </p:cBhvr>
                                      <p:to>
                                        <p:strVal val="visible"/>
                                      </p:to>
                                    </p:set>
                                    <p:animEffect transition="in" filter="fade">
                                      <p:cBhvr>
                                        <p:cTn id="217" dur="1000"/>
                                        <p:tgtEl>
                                          <p:spTgt spid="81958"/>
                                        </p:tgtEl>
                                      </p:cBhvr>
                                    </p:animEffect>
                                    <p:anim calcmode="lin" valueType="num">
                                      <p:cBhvr>
                                        <p:cTn id="218" dur="1000" fill="hold"/>
                                        <p:tgtEl>
                                          <p:spTgt spid="81958"/>
                                        </p:tgtEl>
                                        <p:attrNameLst>
                                          <p:attrName>ppt_x</p:attrName>
                                        </p:attrNameLst>
                                      </p:cBhvr>
                                      <p:tavLst>
                                        <p:tav tm="0">
                                          <p:val>
                                            <p:strVal val="#ppt_x"/>
                                          </p:val>
                                        </p:tav>
                                        <p:tav tm="100000">
                                          <p:val>
                                            <p:strVal val="#ppt_x"/>
                                          </p:val>
                                        </p:tav>
                                      </p:tavLst>
                                    </p:anim>
                                    <p:anim calcmode="lin" valueType="num">
                                      <p:cBhvr>
                                        <p:cTn id="219" dur="1000" fill="hold"/>
                                        <p:tgtEl>
                                          <p:spTgt spid="81958"/>
                                        </p:tgtEl>
                                        <p:attrNameLst>
                                          <p:attrName>ppt_y</p:attrName>
                                        </p:attrNameLst>
                                      </p:cBhvr>
                                      <p:tavLst>
                                        <p:tav tm="0">
                                          <p:val>
                                            <p:strVal val="#ppt_y-.1"/>
                                          </p:val>
                                        </p:tav>
                                        <p:tav tm="100000">
                                          <p:val>
                                            <p:strVal val="#ppt_y"/>
                                          </p:val>
                                        </p:tav>
                                      </p:tavLst>
                                    </p:anim>
                                  </p:childTnLst>
                                </p:cTn>
                              </p:par>
                              <p:par>
                                <p:cTn id="220" presetID="47" presetClass="entr" presetSubtype="0" fill="hold" grpId="0" nodeType="withEffect">
                                  <p:stCondLst>
                                    <p:cond delay="0"/>
                                  </p:stCondLst>
                                  <p:childTnLst>
                                    <p:set>
                                      <p:cBhvr>
                                        <p:cTn id="221" dur="1" fill="hold">
                                          <p:stCondLst>
                                            <p:cond delay="0"/>
                                          </p:stCondLst>
                                        </p:cTn>
                                        <p:tgtEl>
                                          <p:spTgt spid="81957"/>
                                        </p:tgtEl>
                                        <p:attrNameLst>
                                          <p:attrName>style.visibility</p:attrName>
                                        </p:attrNameLst>
                                      </p:cBhvr>
                                      <p:to>
                                        <p:strVal val="visible"/>
                                      </p:to>
                                    </p:set>
                                    <p:animEffect transition="in" filter="fade">
                                      <p:cBhvr>
                                        <p:cTn id="222" dur="1000"/>
                                        <p:tgtEl>
                                          <p:spTgt spid="81957"/>
                                        </p:tgtEl>
                                      </p:cBhvr>
                                    </p:animEffect>
                                    <p:anim calcmode="lin" valueType="num">
                                      <p:cBhvr>
                                        <p:cTn id="223" dur="1000" fill="hold"/>
                                        <p:tgtEl>
                                          <p:spTgt spid="81957"/>
                                        </p:tgtEl>
                                        <p:attrNameLst>
                                          <p:attrName>ppt_x</p:attrName>
                                        </p:attrNameLst>
                                      </p:cBhvr>
                                      <p:tavLst>
                                        <p:tav tm="0">
                                          <p:val>
                                            <p:strVal val="#ppt_x"/>
                                          </p:val>
                                        </p:tav>
                                        <p:tav tm="100000">
                                          <p:val>
                                            <p:strVal val="#ppt_x"/>
                                          </p:val>
                                        </p:tav>
                                      </p:tavLst>
                                    </p:anim>
                                    <p:anim calcmode="lin" valueType="num">
                                      <p:cBhvr>
                                        <p:cTn id="224" dur="1000" fill="hold"/>
                                        <p:tgtEl>
                                          <p:spTgt spid="81957"/>
                                        </p:tgtEl>
                                        <p:attrNameLst>
                                          <p:attrName>ppt_y</p:attrName>
                                        </p:attrNameLst>
                                      </p:cBhvr>
                                      <p:tavLst>
                                        <p:tav tm="0">
                                          <p:val>
                                            <p:strVal val="#ppt_y-.1"/>
                                          </p:val>
                                        </p:tav>
                                        <p:tav tm="100000">
                                          <p:val>
                                            <p:strVal val="#ppt_y"/>
                                          </p:val>
                                        </p:tav>
                                      </p:tavLst>
                                    </p:anim>
                                  </p:childTnLst>
                                </p:cTn>
                              </p:par>
                              <p:par>
                                <p:cTn id="225" presetID="47" presetClass="entr" presetSubtype="0" fill="hold" grpId="0" nodeType="withEffect">
                                  <p:stCondLst>
                                    <p:cond delay="0"/>
                                  </p:stCondLst>
                                  <p:childTnLst>
                                    <p:set>
                                      <p:cBhvr>
                                        <p:cTn id="226" dur="1" fill="hold">
                                          <p:stCondLst>
                                            <p:cond delay="0"/>
                                          </p:stCondLst>
                                        </p:cTn>
                                        <p:tgtEl>
                                          <p:spTgt spid="81955"/>
                                        </p:tgtEl>
                                        <p:attrNameLst>
                                          <p:attrName>style.visibility</p:attrName>
                                        </p:attrNameLst>
                                      </p:cBhvr>
                                      <p:to>
                                        <p:strVal val="visible"/>
                                      </p:to>
                                    </p:set>
                                    <p:animEffect transition="in" filter="fade">
                                      <p:cBhvr>
                                        <p:cTn id="227" dur="1000"/>
                                        <p:tgtEl>
                                          <p:spTgt spid="81955"/>
                                        </p:tgtEl>
                                      </p:cBhvr>
                                    </p:animEffect>
                                    <p:anim calcmode="lin" valueType="num">
                                      <p:cBhvr>
                                        <p:cTn id="228" dur="1000" fill="hold"/>
                                        <p:tgtEl>
                                          <p:spTgt spid="81955"/>
                                        </p:tgtEl>
                                        <p:attrNameLst>
                                          <p:attrName>ppt_x</p:attrName>
                                        </p:attrNameLst>
                                      </p:cBhvr>
                                      <p:tavLst>
                                        <p:tav tm="0">
                                          <p:val>
                                            <p:strVal val="#ppt_x"/>
                                          </p:val>
                                        </p:tav>
                                        <p:tav tm="100000">
                                          <p:val>
                                            <p:strVal val="#ppt_x"/>
                                          </p:val>
                                        </p:tav>
                                      </p:tavLst>
                                    </p:anim>
                                    <p:anim calcmode="lin" valueType="num">
                                      <p:cBhvr>
                                        <p:cTn id="229" dur="1000" fill="hold"/>
                                        <p:tgtEl>
                                          <p:spTgt spid="81955"/>
                                        </p:tgtEl>
                                        <p:attrNameLst>
                                          <p:attrName>ppt_y</p:attrName>
                                        </p:attrNameLst>
                                      </p:cBhvr>
                                      <p:tavLst>
                                        <p:tav tm="0">
                                          <p:val>
                                            <p:strVal val="#ppt_y-.1"/>
                                          </p:val>
                                        </p:tav>
                                        <p:tav tm="100000">
                                          <p:val>
                                            <p:strVal val="#ppt_y"/>
                                          </p:val>
                                        </p:tav>
                                      </p:tavLst>
                                    </p:anim>
                                  </p:childTnLst>
                                </p:cTn>
                              </p:par>
                              <p:par>
                                <p:cTn id="230" presetID="47" presetClass="entr" presetSubtype="0" fill="hold" grpId="0" nodeType="withEffect">
                                  <p:stCondLst>
                                    <p:cond delay="0"/>
                                  </p:stCondLst>
                                  <p:childTnLst>
                                    <p:set>
                                      <p:cBhvr>
                                        <p:cTn id="231" dur="1" fill="hold">
                                          <p:stCondLst>
                                            <p:cond delay="0"/>
                                          </p:stCondLst>
                                        </p:cTn>
                                        <p:tgtEl>
                                          <p:spTgt spid="81953"/>
                                        </p:tgtEl>
                                        <p:attrNameLst>
                                          <p:attrName>style.visibility</p:attrName>
                                        </p:attrNameLst>
                                      </p:cBhvr>
                                      <p:to>
                                        <p:strVal val="visible"/>
                                      </p:to>
                                    </p:set>
                                    <p:animEffect transition="in" filter="fade">
                                      <p:cBhvr>
                                        <p:cTn id="232" dur="1000"/>
                                        <p:tgtEl>
                                          <p:spTgt spid="81953"/>
                                        </p:tgtEl>
                                      </p:cBhvr>
                                    </p:animEffect>
                                    <p:anim calcmode="lin" valueType="num">
                                      <p:cBhvr>
                                        <p:cTn id="233" dur="1000" fill="hold"/>
                                        <p:tgtEl>
                                          <p:spTgt spid="81953"/>
                                        </p:tgtEl>
                                        <p:attrNameLst>
                                          <p:attrName>ppt_x</p:attrName>
                                        </p:attrNameLst>
                                      </p:cBhvr>
                                      <p:tavLst>
                                        <p:tav tm="0">
                                          <p:val>
                                            <p:strVal val="#ppt_x"/>
                                          </p:val>
                                        </p:tav>
                                        <p:tav tm="100000">
                                          <p:val>
                                            <p:strVal val="#ppt_x"/>
                                          </p:val>
                                        </p:tav>
                                      </p:tavLst>
                                    </p:anim>
                                    <p:anim calcmode="lin" valueType="num">
                                      <p:cBhvr>
                                        <p:cTn id="234" dur="1000" fill="hold"/>
                                        <p:tgtEl>
                                          <p:spTgt spid="8195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0"/>
                                  </p:stCondLst>
                                  <p:childTnLst>
                                    <p:set>
                                      <p:cBhvr>
                                        <p:cTn id="236" dur="1" fill="hold">
                                          <p:stCondLst>
                                            <p:cond delay="0"/>
                                          </p:stCondLst>
                                        </p:cTn>
                                        <p:tgtEl>
                                          <p:spTgt spid="81951"/>
                                        </p:tgtEl>
                                        <p:attrNameLst>
                                          <p:attrName>style.visibility</p:attrName>
                                        </p:attrNameLst>
                                      </p:cBhvr>
                                      <p:to>
                                        <p:strVal val="visible"/>
                                      </p:to>
                                    </p:set>
                                    <p:animEffect transition="in" filter="fade">
                                      <p:cBhvr>
                                        <p:cTn id="237" dur="1000"/>
                                        <p:tgtEl>
                                          <p:spTgt spid="81951"/>
                                        </p:tgtEl>
                                      </p:cBhvr>
                                    </p:animEffect>
                                    <p:anim calcmode="lin" valueType="num">
                                      <p:cBhvr>
                                        <p:cTn id="238" dur="1000" fill="hold"/>
                                        <p:tgtEl>
                                          <p:spTgt spid="81951"/>
                                        </p:tgtEl>
                                        <p:attrNameLst>
                                          <p:attrName>ppt_x</p:attrName>
                                        </p:attrNameLst>
                                      </p:cBhvr>
                                      <p:tavLst>
                                        <p:tav tm="0">
                                          <p:val>
                                            <p:strVal val="#ppt_x"/>
                                          </p:val>
                                        </p:tav>
                                        <p:tav tm="100000">
                                          <p:val>
                                            <p:strVal val="#ppt_x"/>
                                          </p:val>
                                        </p:tav>
                                      </p:tavLst>
                                    </p:anim>
                                    <p:anim calcmode="lin" valueType="num">
                                      <p:cBhvr>
                                        <p:cTn id="239" dur="1000" fill="hold"/>
                                        <p:tgtEl>
                                          <p:spTgt spid="81951"/>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0"/>
                                  </p:stCondLst>
                                  <p:childTnLst>
                                    <p:set>
                                      <p:cBhvr>
                                        <p:cTn id="241" dur="1" fill="hold">
                                          <p:stCondLst>
                                            <p:cond delay="0"/>
                                          </p:stCondLst>
                                        </p:cTn>
                                        <p:tgtEl>
                                          <p:spTgt spid="81950"/>
                                        </p:tgtEl>
                                        <p:attrNameLst>
                                          <p:attrName>style.visibility</p:attrName>
                                        </p:attrNameLst>
                                      </p:cBhvr>
                                      <p:to>
                                        <p:strVal val="visible"/>
                                      </p:to>
                                    </p:set>
                                    <p:animEffect transition="in" filter="fade">
                                      <p:cBhvr>
                                        <p:cTn id="242" dur="1000"/>
                                        <p:tgtEl>
                                          <p:spTgt spid="81950"/>
                                        </p:tgtEl>
                                      </p:cBhvr>
                                    </p:animEffect>
                                    <p:anim calcmode="lin" valueType="num">
                                      <p:cBhvr>
                                        <p:cTn id="243" dur="1000" fill="hold"/>
                                        <p:tgtEl>
                                          <p:spTgt spid="81950"/>
                                        </p:tgtEl>
                                        <p:attrNameLst>
                                          <p:attrName>ppt_x</p:attrName>
                                        </p:attrNameLst>
                                      </p:cBhvr>
                                      <p:tavLst>
                                        <p:tav tm="0">
                                          <p:val>
                                            <p:strVal val="#ppt_x"/>
                                          </p:val>
                                        </p:tav>
                                        <p:tav tm="100000">
                                          <p:val>
                                            <p:strVal val="#ppt_x"/>
                                          </p:val>
                                        </p:tav>
                                      </p:tavLst>
                                    </p:anim>
                                    <p:anim calcmode="lin" valueType="num">
                                      <p:cBhvr>
                                        <p:cTn id="244" dur="1000" fill="hold"/>
                                        <p:tgtEl>
                                          <p:spTgt spid="81950"/>
                                        </p:tgtEl>
                                        <p:attrNameLst>
                                          <p:attrName>ppt_y</p:attrName>
                                        </p:attrNameLst>
                                      </p:cBhvr>
                                      <p:tavLst>
                                        <p:tav tm="0">
                                          <p:val>
                                            <p:strVal val="#ppt_y-.1"/>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40" presetClass="entr" presetSubtype="0" fill="hold" grpId="0" nodeType="clickEffect">
                                  <p:stCondLst>
                                    <p:cond delay="0"/>
                                  </p:stCondLst>
                                  <p:childTnLst>
                                    <p:set>
                                      <p:cBhvr>
                                        <p:cTn id="248" dur="1" fill="hold">
                                          <p:stCondLst>
                                            <p:cond delay="0"/>
                                          </p:stCondLst>
                                        </p:cTn>
                                        <p:tgtEl>
                                          <p:spTgt spid="81978"/>
                                        </p:tgtEl>
                                        <p:attrNameLst>
                                          <p:attrName>style.visibility</p:attrName>
                                        </p:attrNameLst>
                                      </p:cBhvr>
                                      <p:to>
                                        <p:strVal val="visible"/>
                                      </p:to>
                                    </p:set>
                                    <p:animEffect transition="in" filter="fade">
                                      <p:cBhvr>
                                        <p:cTn id="249" dur="1000"/>
                                        <p:tgtEl>
                                          <p:spTgt spid="81978"/>
                                        </p:tgtEl>
                                      </p:cBhvr>
                                    </p:animEffect>
                                    <p:anim calcmode="lin" valueType="num">
                                      <p:cBhvr>
                                        <p:cTn id="250" dur="1000" fill="hold"/>
                                        <p:tgtEl>
                                          <p:spTgt spid="81978"/>
                                        </p:tgtEl>
                                        <p:attrNameLst>
                                          <p:attrName>ppt_x</p:attrName>
                                        </p:attrNameLst>
                                      </p:cBhvr>
                                      <p:tavLst>
                                        <p:tav tm="0">
                                          <p:val>
                                            <p:strVal val="#ppt_x-.1"/>
                                          </p:val>
                                        </p:tav>
                                        <p:tav tm="100000">
                                          <p:val>
                                            <p:strVal val="#ppt_x"/>
                                          </p:val>
                                        </p:tav>
                                      </p:tavLst>
                                    </p:anim>
                                    <p:anim calcmode="lin" valueType="num">
                                      <p:cBhvr>
                                        <p:cTn id="251" dur="1000" fill="hold"/>
                                        <p:tgtEl>
                                          <p:spTgt spid="81978"/>
                                        </p:tgtEl>
                                        <p:attrNameLst>
                                          <p:attrName>ppt_y</p:attrName>
                                        </p:attrNameLst>
                                      </p:cBhvr>
                                      <p:tavLst>
                                        <p:tav tm="0">
                                          <p:val>
                                            <p:strVal val="#ppt_y"/>
                                          </p:val>
                                        </p:tav>
                                        <p:tav tm="100000">
                                          <p:val>
                                            <p:strVal val="#ppt_y"/>
                                          </p:val>
                                        </p:tav>
                                      </p:tavLst>
                                    </p:anim>
                                  </p:childTnLst>
                                </p:cTn>
                              </p:par>
                            </p:childTnLst>
                          </p:cTn>
                        </p:par>
                      </p:childTnLst>
                    </p:cTn>
                  </p:par>
                  <p:par>
                    <p:cTn id="252" fill="hold">
                      <p:stCondLst>
                        <p:cond delay="indefinite"/>
                      </p:stCondLst>
                      <p:childTnLst>
                        <p:par>
                          <p:cTn id="253" fill="hold">
                            <p:stCondLst>
                              <p:cond delay="0"/>
                            </p:stCondLst>
                            <p:childTnLst>
                              <p:par>
                                <p:cTn id="254" presetID="47" presetClass="entr" presetSubtype="0" fill="hold" grpId="0" nodeType="clickEffect">
                                  <p:stCondLst>
                                    <p:cond delay="0"/>
                                  </p:stCondLst>
                                  <p:childTnLst>
                                    <p:set>
                                      <p:cBhvr>
                                        <p:cTn id="255" dur="1" fill="hold">
                                          <p:stCondLst>
                                            <p:cond delay="0"/>
                                          </p:stCondLst>
                                        </p:cTn>
                                        <p:tgtEl>
                                          <p:spTgt spid="81972"/>
                                        </p:tgtEl>
                                        <p:attrNameLst>
                                          <p:attrName>style.visibility</p:attrName>
                                        </p:attrNameLst>
                                      </p:cBhvr>
                                      <p:to>
                                        <p:strVal val="visible"/>
                                      </p:to>
                                    </p:set>
                                    <p:animEffect transition="in" filter="fade">
                                      <p:cBhvr>
                                        <p:cTn id="256" dur="1000"/>
                                        <p:tgtEl>
                                          <p:spTgt spid="81972"/>
                                        </p:tgtEl>
                                      </p:cBhvr>
                                    </p:animEffect>
                                    <p:anim calcmode="lin" valueType="num">
                                      <p:cBhvr>
                                        <p:cTn id="257" dur="1000" fill="hold"/>
                                        <p:tgtEl>
                                          <p:spTgt spid="81972"/>
                                        </p:tgtEl>
                                        <p:attrNameLst>
                                          <p:attrName>ppt_x</p:attrName>
                                        </p:attrNameLst>
                                      </p:cBhvr>
                                      <p:tavLst>
                                        <p:tav tm="0">
                                          <p:val>
                                            <p:strVal val="#ppt_x"/>
                                          </p:val>
                                        </p:tav>
                                        <p:tav tm="100000">
                                          <p:val>
                                            <p:strVal val="#ppt_x"/>
                                          </p:val>
                                        </p:tav>
                                      </p:tavLst>
                                    </p:anim>
                                    <p:anim calcmode="lin" valueType="num">
                                      <p:cBhvr>
                                        <p:cTn id="258" dur="1000" fill="hold"/>
                                        <p:tgtEl>
                                          <p:spTgt spid="81972"/>
                                        </p:tgtEl>
                                        <p:attrNameLst>
                                          <p:attrName>ppt_y</p:attrName>
                                        </p:attrNameLst>
                                      </p:cBhvr>
                                      <p:tavLst>
                                        <p:tav tm="0">
                                          <p:val>
                                            <p:strVal val="#ppt_y-.1"/>
                                          </p:val>
                                        </p:tav>
                                        <p:tav tm="100000">
                                          <p:val>
                                            <p:strVal val="#ppt_y"/>
                                          </p:val>
                                        </p:tav>
                                      </p:tavLst>
                                    </p:anim>
                                  </p:childTnLst>
                                </p:cTn>
                              </p:par>
                              <p:par>
                                <p:cTn id="259" presetID="47" presetClass="entr" presetSubtype="0" fill="hold" grpId="0" nodeType="withEffect">
                                  <p:stCondLst>
                                    <p:cond delay="0"/>
                                  </p:stCondLst>
                                  <p:childTnLst>
                                    <p:set>
                                      <p:cBhvr>
                                        <p:cTn id="260" dur="1" fill="hold">
                                          <p:stCondLst>
                                            <p:cond delay="0"/>
                                          </p:stCondLst>
                                        </p:cTn>
                                        <p:tgtEl>
                                          <p:spTgt spid="81973"/>
                                        </p:tgtEl>
                                        <p:attrNameLst>
                                          <p:attrName>style.visibility</p:attrName>
                                        </p:attrNameLst>
                                      </p:cBhvr>
                                      <p:to>
                                        <p:strVal val="visible"/>
                                      </p:to>
                                    </p:set>
                                    <p:animEffect transition="in" filter="fade">
                                      <p:cBhvr>
                                        <p:cTn id="261" dur="1000"/>
                                        <p:tgtEl>
                                          <p:spTgt spid="81973"/>
                                        </p:tgtEl>
                                      </p:cBhvr>
                                    </p:animEffect>
                                    <p:anim calcmode="lin" valueType="num">
                                      <p:cBhvr>
                                        <p:cTn id="262" dur="1000" fill="hold"/>
                                        <p:tgtEl>
                                          <p:spTgt spid="81973"/>
                                        </p:tgtEl>
                                        <p:attrNameLst>
                                          <p:attrName>ppt_x</p:attrName>
                                        </p:attrNameLst>
                                      </p:cBhvr>
                                      <p:tavLst>
                                        <p:tav tm="0">
                                          <p:val>
                                            <p:strVal val="#ppt_x"/>
                                          </p:val>
                                        </p:tav>
                                        <p:tav tm="100000">
                                          <p:val>
                                            <p:strVal val="#ppt_x"/>
                                          </p:val>
                                        </p:tav>
                                      </p:tavLst>
                                    </p:anim>
                                    <p:anim calcmode="lin" valueType="num">
                                      <p:cBhvr>
                                        <p:cTn id="263" dur="1000" fill="hold"/>
                                        <p:tgtEl>
                                          <p:spTgt spid="81973"/>
                                        </p:tgtEl>
                                        <p:attrNameLst>
                                          <p:attrName>ppt_y</p:attrName>
                                        </p:attrNameLst>
                                      </p:cBhvr>
                                      <p:tavLst>
                                        <p:tav tm="0">
                                          <p:val>
                                            <p:strVal val="#ppt_y-.1"/>
                                          </p:val>
                                        </p:tav>
                                        <p:tav tm="100000">
                                          <p:val>
                                            <p:strVal val="#ppt_y"/>
                                          </p:val>
                                        </p:tav>
                                      </p:tavLst>
                                    </p:anim>
                                  </p:childTnLst>
                                </p:cTn>
                              </p:par>
                              <p:par>
                                <p:cTn id="264" presetID="47" presetClass="entr" presetSubtype="0" fill="hold" grpId="0" nodeType="withEffect">
                                  <p:stCondLst>
                                    <p:cond delay="0"/>
                                  </p:stCondLst>
                                  <p:childTnLst>
                                    <p:set>
                                      <p:cBhvr>
                                        <p:cTn id="265" dur="1" fill="hold">
                                          <p:stCondLst>
                                            <p:cond delay="0"/>
                                          </p:stCondLst>
                                        </p:cTn>
                                        <p:tgtEl>
                                          <p:spTgt spid="81974"/>
                                        </p:tgtEl>
                                        <p:attrNameLst>
                                          <p:attrName>style.visibility</p:attrName>
                                        </p:attrNameLst>
                                      </p:cBhvr>
                                      <p:to>
                                        <p:strVal val="visible"/>
                                      </p:to>
                                    </p:set>
                                    <p:animEffect transition="in" filter="fade">
                                      <p:cBhvr>
                                        <p:cTn id="266" dur="1000"/>
                                        <p:tgtEl>
                                          <p:spTgt spid="81974"/>
                                        </p:tgtEl>
                                      </p:cBhvr>
                                    </p:animEffect>
                                    <p:anim calcmode="lin" valueType="num">
                                      <p:cBhvr>
                                        <p:cTn id="267" dur="1000" fill="hold"/>
                                        <p:tgtEl>
                                          <p:spTgt spid="81974"/>
                                        </p:tgtEl>
                                        <p:attrNameLst>
                                          <p:attrName>ppt_x</p:attrName>
                                        </p:attrNameLst>
                                      </p:cBhvr>
                                      <p:tavLst>
                                        <p:tav tm="0">
                                          <p:val>
                                            <p:strVal val="#ppt_x"/>
                                          </p:val>
                                        </p:tav>
                                        <p:tav tm="100000">
                                          <p:val>
                                            <p:strVal val="#ppt_x"/>
                                          </p:val>
                                        </p:tav>
                                      </p:tavLst>
                                    </p:anim>
                                    <p:anim calcmode="lin" valueType="num">
                                      <p:cBhvr>
                                        <p:cTn id="268" dur="1000" fill="hold"/>
                                        <p:tgtEl>
                                          <p:spTgt spid="81974"/>
                                        </p:tgtEl>
                                        <p:attrNameLst>
                                          <p:attrName>ppt_y</p:attrName>
                                        </p:attrNameLst>
                                      </p:cBhvr>
                                      <p:tavLst>
                                        <p:tav tm="0">
                                          <p:val>
                                            <p:strVal val="#ppt_y-.1"/>
                                          </p:val>
                                        </p:tav>
                                        <p:tav tm="100000">
                                          <p:val>
                                            <p:strVal val="#ppt_y"/>
                                          </p:val>
                                        </p:tav>
                                      </p:tavLst>
                                    </p:anim>
                                  </p:childTnLst>
                                </p:cTn>
                              </p:par>
                              <p:par>
                                <p:cTn id="269" presetID="47" presetClass="entr" presetSubtype="0" fill="hold" grpId="0" nodeType="withEffect">
                                  <p:stCondLst>
                                    <p:cond delay="0"/>
                                  </p:stCondLst>
                                  <p:childTnLst>
                                    <p:set>
                                      <p:cBhvr>
                                        <p:cTn id="270" dur="1" fill="hold">
                                          <p:stCondLst>
                                            <p:cond delay="0"/>
                                          </p:stCondLst>
                                        </p:cTn>
                                        <p:tgtEl>
                                          <p:spTgt spid="81975"/>
                                        </p:tgtEl>
                                        <p:attrNameLst>
                                          <p:attrName>style.visibility</p:attrName>
                                        </p:attrNameLst>
                                      </p:cBhvr>
                                      <p:to>
                                        <p:strVal val="visible"/>
                                      </p:to>
                                    </p:set>
                                    <p:animEffect transition="in" filter="fade">
                                      <p:cBhvr>
                                        <p:cTn id="271" dur="1000"/>
                                        <p:tgtEl>
                                          <p:spTgt spid="81975"/>
                                        </p:tgtEl>
                                      </p:cBhvr>
                                    </p:animEffect>
                                    <p:anim calcmode="lin" valueType="num">
                                      <p:cBhvr>
                                        <p:cTn id="272" dur="1000" fill="hold"/>
                                        <p:tgtEl>
                                          <p:spTgt spid="81975"/>
                                        </p:tgtEl>
                                        <p:attrNameLst>
                                          <p:attrName>ppt_x</p:attrName>
                                        </p:attrNameLst>
                                      </p:cBhvr>
                                      <p:tavLst>
                                        <p:tav tm="0">
                                          <p:val>
                                            <p:strVal val="#ppt_x"/>
                                          </p:val>
                                        </p:tav>
                                        <p:tav tm="100000">
                                          <p:val>
                                            <p:strVal val="#ppt_x"/>
                                          </p:val>
                                        </p:tav>
                                      </p:tavLst>
                                    </p:anim>
                                    <p:anim calcmode="lin" valueType="num">
                                      <p:cBhvr>
                                        <p:cTn id="273" dur="1000" fill="hold"/>
                                        <p:tgtEl>
                                          <p:spTgt spid="81975"/>
                                        </p:tgtEl>
                                        <p:attrNameLst>
                                          <p:attrName>ppt_y</p:attrName>
                                        </p:attrNameLst>
                                      </p:cBhvr>
                                      <p:tavLst>
                                        <p:tav tm="0">
                                          <p:val>
                                            <p:strVal val="#ppt_y-.1"/>
                                          </p:val>
                                        </p:tav>
                                        <p:tav tm="100000">
                                          <p:val>
                                            <p:strVal val="#ppt_y"/>
                                          </p:val>
                                        </p:tav>
                                      </p:tavLst>
                                    </p:anim>
                                  </p:childTnLst>
                                </p:cTn>
                              </p:par>
                              <p:par>
                                <p:cTn id="274" presetID="47" presetClass="entr" presetSubtype="0" fill="hold" grpId="0" nodeType="withEffect">
                                  <p:stCondLst>
                                    <p:cond delay="0"/>
                                  </p:stCondLst>
                                  <p:childTnLst>
                                    <p:set>
                                      <p:cBhvr>
                                        <p:cTn id="275" dur="1" fill="hold">
                                          <p:stCondLst>
                                            <p:cond delay="0"/>
                                          </p:stCondLst>
                                        </p:cTn>
                                        <p:tgtEl>
                                          <p:spTgt spid="81976"/>
                                        </p:tgtEl>
                                        <p:attrNameLst>
                                          <p:attrName>style.visibility</p:attrName>
                                        </p:attrNameLst>
                                      </p:cBhvr>
                                      <p:to>
                                        <p:strVal val="visible"/>
                                      </p:to>
                                    </p:set>
                                    <p:animEffect transition="in" filter="fade">
                                      <p:cBhvr>
                                        <p:cTn id="276" dur="1000"/>
                                        <p:tgtEl>
                                          <p:spTgt spid="81976"/>
                                        </p:tgtEl>
                                      </p:cBhvr>
                                    </p:animEffect>
                                    <p:anim calcmode="lin" valueType="num">
                                      <p:cBhvr>
                                        <p:cTn id="277" dur="1000" fill="hold"/>
                                        <p:tgtEl>
                                          <p:spTgt spid="81976"/>
                                        </p:tgtEl>
                                        <p:attrNameLst>
                                          <p:attrName>ppt_x</p:attrName>
                                        </p:attrNameLst>
                                      </p:cBhvr>
                                      <p:tavLst>
                                        <p:tav tm="0">
                                          <p:val>
                                            <p:strVal val="#ppt_x"/>
                                          </p:val>
                                        </p:tav>
                                        <p:tav tm="100000">
                                          <p:val>
                                            <p:strVal val="#ppt_x"/>
                                          </p:val>
                                        </p:tav>
                                      </p:tavLst>
                                    </p:anim>
                                    <p:anim calcmode="lin" valueType="num">
                                      <p:cBhvr>
                                        <p:cTn id="278" dur="1000" fill="hold"/>
                                        <p:tgtEl>
                                          <p:spTgt spid="81976"/>
                                        </p:tgtEl>
                                        <p:attrNameLst>
                                          <p:attrName>ppt_y</p:attrName>
                                        </p:attrNameLst>
                                      </p:cBhvr>
                                      <p:tavLst>
                                        <p:tav tm="0">
                                          <p:val>
                                            <p:strVal val="#ppt_y-.1"/>
                                          </p:val>
                                        </p:tav>
                                        <p:tav tm="100000">
                                          <p:val>
                                            <p:strVal val="#ppt_y"/>
                                          </p:val>
                                        </p:tav>
                                      </p:tavLst>
                                    </p:anim>
                                  </p:childTnLst>
                                </p:cTn>
                              </p:par>
                              <p:par>
                                <p:cTn id="279" presetID="47" presetClass="entr" presetSubtype="0" fill="hold" grpId="0" nodeType="withEffect">
                                  <p:stCondLst>
                                    <p:cond delay="0"/>
                                  </p:stCondLst>
                                  <p:childTnLst>
                                    <p:set>
                                      <p:cBhvr>
                                        <p:cTn id="280" dur="1" fill="hold">
                                          <p:stCondLst>
                                            <p:cond delay="0"/>
                                          </p:stCondLst>
                                        </p:cTn>
                                        <p:tgtEl>
                                          <p:spTgt spid="81977"/>
                                        </p:tgtEl>
                                        <p:attrNameLst>
                                          <p:attrName>style.visibility</p:attrName>
                                        </p:attrNameLst>
                                      </p:cBhvr>
                                      <p:to>
                                        <p:strVal val="visible"/>
                                      </p:to>
                                    </p:set>
                                    <p:animEffect transition="in" filter="fade">
                                      <p:cBhvr>
                                        <p:cTn id="281" dur="1000"/>
                                        <p:tgtEl>
                                          <p:spTgt spid="81977"/>
                                        </p:tgtEl>
                                      </p:cBhvr>
                                    </p:animEffect>
                                    <p:anim calcmode="lin" valueType="num">
                                      <p:cBhvr>
                                        <p:cTn id="282" dur="1000" fill="hold"/>
                                        <p:tgtEl>
                                          <p:spTgt spid="81977"/>
                                        </p:tgtEl>
                                        <p:attrNameLst>
                                          <p:attrName>ppt_x</p:attrName>
                                        </p:attrNameLst>
                                      </p:cBhvr>
                                      <p:tavLst>
                                        <p:tav tm="0">
                                          <p:val>
                                            <p:strVal val="#ppt_x"/>
                                          </p:val>
                                        </p:tav>
                                        <p:tav tm="100000">
                                          <p:val>
                                            <p:strVal val="#ppt_x"/>
                                          </p:val>
                                        </p:tav>
                                      </p:tavLst>
                                    </p:anim>
                                    <p:anim calcmode="lin" valueType="num">
                                      <p:cBhvr>
                                        <p:cTn id="283" dur="1000" fill="hold"/>
                                        <p:tgtEl>
                                          <p:spTgt spid="81977"/>
                                        </p:tgtEl>
                                        <p:attrNameLst>
                                          <p:attrName>ppt_y</p:attrName>
                                        </p:attrNameLst>
                                      </p:cBhvr>
                                      <p:tavLst>
                                        <p:tav tm="0">
                                          <p:val>
                                            <p:strVal val="#ppt_y-.1"/>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81979"/>
                                        </p:tgtEl>
                                        <p:attrNameLst>
                                          <p:attrName>style.visibility</p:attrName>
                                        </p:attrNameLst>
                                      </p:cBhvr>
                                      <p:to>
                                        <p:strVal val="visible"/>
                                      </p:to>
                                    </p:set>
                                    <p:animEffect transition="in" filter="fade">
                                      <p:cBhvr>
                                        <p:cTn id="288" dur="2000"/>
                                        <p:tgtEl>
                                          <p:spTgt spid="81979"/>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81985"/>
                                        </p:tgtEl>
                                        <p:attrNameLst>
                                          <p:attrName>style.visibility</p:attrName>
                                        </p:attrNameLst>
                                      </p:cBhvr>
                                      <p:to>
                                        <p:strVal val="visible"/>
                                      </p:to>
                                    </p:set>
                                    <p:animEffect transition="in" filter="fade">
                                      <p:cBhvr>
                                        <p:cTn id="291" dur="2000"/>
                                        <p:tgtEl>
                                          <p:spTgt spid="81985"/>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81988"/>
                                        </p:tgtEl>
                                        <p:attrNameLst>
                                          <p:attrName>style.visibility</p:attrName>
                                        </p:attrNameLst>
                                      </p:cBhvr>
                                      <p:to>
                                        <p:strVal val="visible"/>
                                      </p:to>
                                    </p:set>
                                    <p:animEffect transition="in" filter="fade">
                                      <p:cBhvr>
                                        <p:cTn id="294" dur="2000"/>
                                        <p:tgtEl>
                                          <p:spTgt spid="81988"/>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81991"/>
                                        </p:tgtEl>
                                        <p:attrNameLst>
                                          <p:attrName>style.visibility</p:attrName>
                                        </p:attrNameLst>
                                      </p:cBhvr>
                                      <p:to>
                                        <p:strVal val="visible"/>
                                      </p:to>
                                    </p:set>
                                    <p:animEffect transition="in" filter="fade">
                                      <p:cBhvr>
                                        <p:cTn id="297" dur="2000"/>
                                        <p:tgtEl>
                                          <p:spTgt spid="81991"/>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81994"/>
                                        </p:tgtEl>
                                        <p:attrNameLst>
                                          <p:attrName>style.visibility</p:attrName>
                                        </p:attrNameLst>
                                      </p:cBhvr>
                                      <p:to>
                                        <p:strVal val="visible"/>
                                      </p:to>
                                    </p:set>
                                    <p:animEffect transition="in" filter="fade">
                                      <p:cBhvr>
                                        <p:cTn id="300" dur="2000"/>
                                        <p:tgtEl>
                                          <p:spTgt spid="81994"/>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81997"/>
                                        </p:tgtEl>
                                        <p:attrNameLst>
                                          <p:attrName>style.visibility</p:attrName>
                                        </p:attrNameLst>
                                      </p:cBhvr>
                                      <p:to>
                                        <p:strVal val="visible"/>
                                      </p:to>
                                    </p:set>
                                    <p:animEffect transition="in" filter="fade">
                                      <p:cBhvr>
                                        <p:cTn id="303" dur="2000"/>
                                        <p:tgtEl>
                                          <p:spTgt spid="81997"/>
                                        </p:tgtEl>
                                      </p:cBhvr>
                                    </p:animEffect>
                                  </p:childTnLst>
                                </p:cTn>
                              </p:par>
                              <p:par>
                                <p:cTn id="304" presetID="40" presetClass="entr" presetSubtype="0" fill="hold" grpId="0" nodeType="withEffect">
                                  <p:stCondLst>
                                    <p:cond delay="0"/>
                                  </p:stCondLst>
                                  <p:childTnLst>
                                    <p:set>
                                      <p:cBhvr>
                                        <p:cTn id="305" dur="1" fill="hold">
                                          <p:stCondLst>
                                            <p:cond delay="0"/>
                                          </p:stCondLst>
                                        </p:cTn>
                                        <p:tgtEl>
                                          <p:spTgt spid="81980"/>
                                        </p:tgtEl>
                                        <p:attrNameLst>
                                          <p:attrName>style.visibility</p:attrName>
                                        </p:attrNameLst>
                                      </p:cBhvr>
                                      <p:to>
                                        <p:strVal val="visible"/>
                                      </p:to>
                                    </p:set>
                                    <p:animEffect transition="in" filter="fade">
                                      <p:cBhvr>
                                        <p:cTn id="306" dur="1000"/>
                                        <p:tgtEl>
                                          <p:spTgt spid="81980"/>
                                        </p:tgtEl>
                                      </p:cBhvr>
                                    </p:animEffect>
                                    <p:anim calcmode="lin" valueType="num">
                                      <p:cBhvr>
                                        <p:cTn id="307" dur="1000" fill="hold"/>
                                        <p:tgtEl>
                                          <p:spTgt spid="81980"/>
                                        </p:tgtEl>
                                        <p:attrNameLst>
                                          <p:attrName>ppt_x</p:attrName>
                                        </p:attrNameLst>
                                      </p:cBhvr>
                                      <p:tavLst>
                                        <p:tav tm="0">
                                          <p:val>
                                            <p:strVal val="#ppt_x-.1"/>
                                          </p:val>
                                        </p:tav>
                                        <p:tav tm="100000">
                                          <p:val>
                                            <p:strVal val="#ppt_x"/>
                                          </p:val>
                                        </p:tav>
                                      </p:tavLst>
                                    </p:anim>
                                    <p:anim calcmode="lin" valueType="num">
                                      <p:cBhvr>
                                        <p:cTn id="308" dur="1000" fill="hold"/>
                                        <p:tgtEl>
                                          <p:spTgt spid="81980"/>
                                        </p:tgtEl>
                                        <p:attrNameLst>
                                          <p:attrName>ppt_y</p:attrName>
                                        </p:attrNameLst>
                                      </p:cBhvr>
                                      <p:tavLst>
                                        <p:tav tm="0">
                                          <p:val>
                                            <p:strVal val="#ppt_y"/>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81983"/>
                                        </p:tgtEl>
                                        <p:attrNameLst>
                                          <p:attrName>style.visibility</p:attrName>
                                        </p:attrNameLst>
                                      </p:cBhvr>
                                      <p:to>
                                        <p:strVal val="visible"/>
                                      </p:to>
                                    </p:set>
                                    <p:animEffect transition="in" filter="fade">
                                      <p:cBhvr>
                                        <p:cTn id="313" dur="2000"/>
                                        <p:tgtEl>
                                          <p:spTgt spid="81983"/>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81986"/>
                                        </p:tgtEl>
                                        <p:attrNameLst>
                                          <p:attrName>style.visibility</p:attrName>
                                        </p:attrNameLst>
                                      </p:cBhvr>
                                      <p:to>
                                        <p:strVal val="visible"/>
                                      </p:to>
                                    </p:set>
                                    <p:animEffect transition="in" filter="fade">
                                      <p:cBhvr>
                                        <p:cTn id="316" dur="2000"/>
                                        <p:tgtEl>
                                          <p:spTgt spid="81986"/>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81989"/>
                                        </p:tgtEl>
                                        <p:attrNameLst>
                                          <p:attrName>style.visibility</p:attrName>
                                        </p:attrNameLst>
                                      </p:cBhvr>
                                      <p:to>
                                        <p:strVal val="visible"/>
                                      </p:to>
                                    </p:set>
                                    <p:animEffect transition="in" filter="fade">
                                      <p:cBhvr>
                                        <p:cTn id="319" dur="2000"/>
                                        <p:tgtEl>
                                          <p:spTgt spid="81989"/>
                                        </p:tgtEl>
                                      </p:cBhvr>
                                    </p:animEffect>
                                  </p:childTnLst>
                                </p:cTn>
                              </p:par>
                              <p:par>
                                <p:cTn id="320" presetID="10" presetClass="entr" presetSubtype="0" fill="hold" grpId="0" nodeType="withEffect">
                                  <p:stCondLst>
                                    <p:cond delay="0"/>
                                  </p:stCondLst>
                                  <p:childTnLst>
                                    <p:set>
                                      <p:cBhvr>
                                        <p:cTn id="321" dur="1" fill="hold">
                                          <p:stCondLst>
                                            <p:cond delay="0"/>
                                          </p:stCondLst>
                                        </p:cTn>
                                        <p:tgtEl>
                                          <p:spTgt spid="81992"/>
                                        </p:tgtEl>
                                        <p:attrNameLst>
                                          <p:attrName>style.visibility</p:attrName>
                                        </p:attrNameLst>
                                      </p:cBhvr>
                                      <p:to>
                                        <p:strVal val="visible"/>
                                      </p:to>
                                    </p:set>
                                    <p:animEffect transition="in" filter="fade">
                                      <p:cBhvr>
                                        <p:cTn id="322" dur="2000"/>
                                        <p:tgtEl>
                                          <p:spTgt spid="81992"/>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81995"/>
                                        </p:tgtEl>
                                        <p:attrNameLst>
                                          <p:attrName>style.visibility</p:attrName>
                                        </p:attrNameLst>
                                      </p:cBhvr>
                                      <p:to>
                                        <p:strVal val="visible"/>
                                      </p:to>
                                    </p:set>
                                    <p:animEffect transition="in" filter="fade">
                                      <p:cBhvr>
                                        <p:cTn id="325" dur="2000"/>
                                        <p:tgtEl>
                                          <p:spTgt spid="81995"/>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81998"/>
                                        </p:tgtEl>
                                        <p:attrNameLst>
                                          <p:attrName>style.visibility</p:attrName>
                                        </p:attrNameLst>
                                      </p:cBhvr>
                                      <p:to>
                                        <p:strVal val="visible"/>
                                      </p:to>
                                    </p:set>
                                    <p:animEffect transition="in" filter="fade">
                                      <p:cBhvr>
                                        <p:cTn id="328" dur="2000"/>
                                        <p:tgtEl>
                                          <p:spTgt spid="81998"/>
                                        </p:tgtEl>
                                      </p:cBhvr>
                                    </p:animEffect>
                                  </p:childTnLst>
                                </p:cTn>
                              </p:par>
                              <p:par>
                                <p:cTn id="329" presetID="40" presetClass="entr" presetSubtype="0" fill="hold" grpId="0" nodeType="withEffect">
                                  <p:stCondLst>
                                    <p:cond delay="0"/>
                                  </p:stCondLst>
                                  <p:childTnLst>
                                    <p:set>
                                      <p:cBhvr>
                                        <p:cTn id="330" dur="1" fill="hold">
                                          <p:stCondLst>
                                            <p:cond delay="0"/>
                                          </p:stCondLst>
                                        </p:cTn>
                                        <p:tgtEl>
                                          <p:spTgt spid="81981"/>
                                        </p:tgtEl>
                                        <p:attrNameLst>
                                          <p:attrName>style.visibility</p:attrName>
                                        </p:attrNameLst>
                                      </p:cBhvr>
                                      <p:to>
                                        <p:strVal val="visible"/>
                                      </p:to>
                                    </p:set>
                                    <p:animEffect transition="in" filter="fade">
                                      <p:cBhvr>
                                        <p:cTn id="331" dur="1000"/>
                                        <p:tgtEl>
                                          <p:spTgt spid="81981"/>
                                        </p:tgtEl>
                                      </p:cBhvr>
                                    </p:animEffect>
                                    <p:anim calcmode="lin" valueType="num">
                                      <p:cBhvr>
                                        <p:cTn id="332" dur="1000" fill="hold"/>
                                        <p:tgtEl>
                                          <p:spTgt spid="81981"/>
                                        </p:tgtEl>
                                        <p:attrNameLst>
                                          <p:attrName>ppt_x</p:attrName>
                                        </p:attrNameLst>
                                      </p:cBhvr>
                                      <p:tavLst>
                                        <p:tav tm="0">
                                          <p:val>
                                            <p:strVal val="#ppt_x-.1"/>
                                          </p:val>
                                        </p:tav>
                                        <p:tav tm="100000">
                                          <p:val>
                                            <p:strVal val="#ppt_x"/>
                                          </p:val>
                                        </p:tav>
                                      </p:tavLst>
                                    </p:anim>
                                    <p:anim calcmode="lin" valueType="num">
                                      <p:cBhvr>
                                        <p:cTn id="333" dur="1000" fill="hold"/>
                                        <p:tgtEl>
                                          <p:spTgt spid="81981"/>
                                        </p:tgtEl>
                                        <p:attrNameLst>
                                          <p:attrName>ppt_y</p:attrName>
                                        </p:attrNameLst>
                                      </p:cBhvr>
                                      <p:tavLst>
                                        <p:tav tm="0">
                                          <p:val>
                                            <p:strVal val="#ppt_y"/>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30" presetClass="entr" presetSubtype="0" fill="hold" grpId="0" nodeType="clickEffect">
                                  <p:stCondLst>
                                    <p:cond delay="0"/>
                                  </p:stCondLst>
                                  <p:childTnLst>
                                    <p:set>
                                      <p:cBhvr>
                                        <p:cTn id="337" dur="1" fill="hold">
                                          <p:stCondLst>
                                            <p:cond delay="0"/>
                                          </p:stCondLst>
                                        </p:cTn>
                                        <p:tgtEl>
                                          <p:spTgt spid="81984"/>
                                        </p:tgtEl>
                                        <p:attrNameLst>
                                          <p:attrName>style.visibility</p:attrName>
                                        </p:attrNameLst>
                                      </p:cBhvr>
                                      <p:to>
                                        <p:strVal val="visible"/>
                                      </p:to>
                                    </p:set>
                                    <p:animEffect transition="in" filter="fade">
                                      <p:cBhvr>
                                        <p:cTn id="338" dur="800" decel="100000"/>
                                        <p:tgtEl>
                                          <p:spTgt spid="81984"/>
                                        </p:tgtEl>
                                      </p:cBhvr>
                                    </p:animEffect>
                                    <p:anim calcmode="lin" valueType="num">
                                      <p:cBhvr>
                                        <p:cTn id="339" dur="800" decel="100000" fill="hold"/>
                                        <p:tgtEl>
                                          <p:spTgt spid="81984"/>
                                        </p:tgtEl>
                                        <p:attrNameLst>
                                          <p:attrName>style.rotation</p:attrName>
                                        </p:attrNameLst>
                                      </p:cBhvr>
                                      <p:tavLst>
                                        <p:tav tm="0">
                                          <p:val>
                                            <p:fltVal val="-90"/>
                                          </p:val>
                                        </p:tav>
                                        <p:tav tm="100000">
                                          <p:val>
                                            <p:fltVal val="0"/>
                                          </p:val>
                                        </p:tav>
                                      </p:tavLst>
                                    </p:anim>
                                    <p:anim calcmode="lin" valueType="num">
                                      <p:cBhvr>
                                        <p:cTn id="340" dur="800" decel="100000" fill="hold"/>
                                        <p:tgtEl>
                                          <p:spTgt spid="81984"/>
                                        </p:tgtEl>
                                        <p:attrNameLst>
                                          <p:attrName>ppt_x</p:attrName>
                                        </p:attrNameLst>
                                      </p:cBhvr>
                                      <p:tavLst>
                                        <p:tav tm="0">
                                          <p:val>
                                            <p:strVal val="#ppt_x+0.4"/>
                                          </p:val>
                                        </p:tav>
                                        <p:tav tm="100000">
                                          <p:val>
                                            <p:strVal val="#ppt_x-0.05"/>
                                          </p:val>
                                        </p:tav>
                                      </p:tavLst>
                                    </p:anim>
                                    <p:anim calcmode="lin" valueType="num">
                                      <p:cBhvr>
                                        <p:cTn id="341" dur="800" decel="100000" fill="hold"/>
                                        <p:tgtEl>
                                          <p:spTgt spid="81984"/>
                                        </p:tgtEl>
                                        <p:attrNameLst>
                                          <p:attrName>ppt_y</p:attrName>
                                        </p:attrNameLst>
                                      </p:cBhvr>
                                      <p:tavLst>
                                        <p:tav tm="0">
                                          <p:val>
                                            <p:strVal val="#ppt_y-0.4"/>
                                          </p:val>
                                        </p:tav>
                                        <p:tav tm="100000">
                                          <p:val>
                                            <p:strVal val="#ppt_y+0.1"/>
                                          </p:val>
                                        </p:tav>
                                      </p:tavLst>
                                    </p:anim>
                                    <p:anim calcmode="lin" valueType="num">
                                      <p:cBhvr>
                                        <p:cTn id="342" dur="200" accel="100000" fill="hold">
                                          <p:stCondLst>
                                            <p:cond delay="800"/>
                                          </p:stCondLst>
                                        </p:cTn>
                                        <p:tgtEl>
                                          <p:spTgt spid="81984"/>
                                        </p:tgtEl>
                                        <p:attrNameLst>
                                          <p:attrName>ppt_x</p:attrName>
                                        </p:attrNameLst>
                                      </p:cBhvr>
                                      <p:tavLst>
                                        <p:tav tm="0">
                                          <p:val>
                                            <p:strVal val="#ppt_x-0.05"/>
                                          </p:val>
                                        </p:tav>
                                        <p:tav tm="100000">
                                          <p:val>
                                            <p:strVal val="#ppt_x"/>
                                          </p:val>
                                        </p:tav>
                                      </p:tavLst>
                                    </p:anim>
                                    <p:anim calcmode="lin" valueType="num">
                                      <p:cBhvr>
                                        <p:cTn id="343" dur="200" accel="100000" fill="hold">
                                          <p:stCondLst>
                                            <p:cond delay="800"/>
                                          </p:stCondLst>
                                        </p:cTn>
                                        <p:tgtEl>
                                          <p:spTgt spid="81984"/>
                                        </p:tgtEl>
                                        <p:attrNameLst>
                                          <p:attrName>ppt_y</p:attrName>
                                        </p:attrNameLst>
                                      </p:cBhvr>
                                      <p:tavLst>
                                        <p:tav tm="0">
                                          <p:val>
                                            <p:strVal val="#ppt_y+0.1"/>
                                          </p:val>
                                        </p:tav>
                                        <p:tav tm="100000">
                                          <p:val>
                                            <p:strVal val="#ppt_y"/>
                                          </p:val>
                                        </p:tav>
                                      </p:tavLst>
                                    </p:anim>
                                  </p:childTnLst>
                                </p:cTn>
                              </p:par>
                              <p:par>
                                <p:cTn id="344" presetID="30" presetClass="entr" presetSubtype="0" fill="hold" grpId="0" nodeType="withEffect">
                                  <p:stCondLst>
                                    <p:cond delay="0"/>
                                  </p:stCondLst>
                                  <p:childTnLst>
                                    <p:set>
                                      <p:cBhvr>
                                        <p:cTn id="345" dur="1" fill="hold">
                                          <p:stCondLst>
                                            <p:cond delay="0"/>
                                          </p:stCondLst>
                                        </p:cTn>
                                        <p:tgtEl>
                                          <p:spTgt spid="81987"/>
                                        </p:tgtEl>
                                        <p:attrNameLst>
                                          <p:attrName>style.visibility</p:attrName>
                                        </p:attrNameLst>
                                      </p:cBhvr>
                                      <p:to>
                                        <p:strVal val="visible"/>
                                      </p:to>
                                    </p:set>
                                    <p:animEffect transition="in" filter="fade">
                                      <p:cBhvr>
                                        <p:cTn id="346" dur="800" decel="100000"/>
                                        <p:tgtEl>
                                          <p:spTgt spid="81987"/>
                                        </p:tgtEl>
                                      </p:cBhvr>
                                    </p:animEffect>
                                    <p:anim calcmode="lin" valueType="num">
                                      <p:cBhvr>
                                        <p:cTn id="347" dur="800" decel="100000" fill="hold"/>
                                        <p:tgtEl>
                                          <p:spTgt spid="81987"/>
                                        </p:tgtEl>
                                        <p:attrNameLst>
                                          <p:attrName>style.rotation</p:attrName>
                                        </p:attrNameLst>
                                      </p:cBhvr>
                                      <p:tavLst>
                                        <p:tav tm="0">
                                          <p:val>
                                            <p:fltVal val="-90"/>
                                          </p:val>
                                        </p:tav>
                                        <p:tav tm="100000">
                                          <p:val>
                                            <p:fltVal val="0"/>
                                          </p:val>
                                        </p:tav>
                                      </p:tavLst>
                                    </p:anim>
                                    <p:anim calcmode="lin" valueType="num">
                                      <p:cBhvr>
                                        <p:cTn id="348" dur="800" decel="100000" fill="hold"/>
                                        <p:tgtEl>
                                          <p:spTgt spid="81987"/>
                                        </p:tgtEl>
                                        <p:attrNameLst>
                                          <p:attrName>ppt_x</p:attrName>
                                        </p:attrNameLst>
                                      </p:cBhvr>
                                      <p:tavLst>
                                        <p:tav tm="0">
                                          <p:val>
                                            <p:strVal val="#ppt_x+0.4"/>
                                          </p:val>
                                        </p:tav>
                                        <p:tav tm="100000">
                                          <p:val>
                                            <p:strVal val="#ppt_x-0.05"/>
                                          </p:val>
                                        </p:tav>
                                      </p:tavLst>
                                    </p:anim>
                                    <p:anim calcmode="lin" valueType="num">
                                      <p:cBhvr>
                                        <p:cTn id="349" dur="800" decel="100000" fill="hold"/>
                                        <p:tgtEl>
                                          <p:spTgt spid="81987"/>
                                        </p:tgtEl>
                                        <p:attrNameLst>
                                          <p:attrName>ppt_y</p:attrName>
                                        </p:attrNameLst>
                                      </p:cBhvr>
                                      <p:tavLst>
                                        <p:tav tm="0">
                                          <p:val>
                                            <p:strVal val="#ppt_y-0.4"/>
                                          </p:val>
                                        </p:tav>
                                        <p:tav tm="100000">
                                          <p:val>
                                            <p:strVal val="#ppt_y+0.1"/>
                                          </p:val>
                                        </p:tav>
                                      </p:tavLst>
                                    </p:anim>
                                    <p:anim calcmode="lin" valueType="num">
                                      <p:cBhvr>
                                        <p:cTn id="350" dur="200" accel="100000" fill="hold">
                                          <p:stCondLst>
                                            <p:cond delay="800"/>
                                          </p:stCondLst>
                                        </p:cTn>
                                        <p:tgtEl>
                                          <p:spTgt spid="81987"/>
                                        </p:tgtEl>
                                        <p:attrNameLst>
                                          <p:attrName>ppt_x</p:attrName>
                                        </p:attrNameLst>
                                      </p:cBhvr>
                                      <p:tavLst>
                                        <p:tav tm="0">
                                          <p:val>
                                            <p:strVal val="#ppt_x-0.05"/>
                                          </p:val>
                                        </p:tav>
                                        <p:tav tm="100000">
                                          <p:val>
                                            <p:strVal val="#ppt_x"/>
                                          </p:val>
                                        </p:tav>
                                      </p:tavLst>
                                    </p:anim>
                                    <p:anim calcmode="lin" valueType="num">
                                      <p:cBhvr>
                                        <p:cTn id="351" dur="200" accel="100000" fill="hold">
                                          <p:stCondLst>
                                            <p:cond delay="800"/>
                                          </p:stCondLst>
                                        </p:cTn>
                                        <p:tgtEl>
                                          <p:spTgt spid="81987"/>
                                        </p:tgtEl>
                                        <p:attrNameLst>
                                          <p:attrName>ppt_y</p:attrName>
                                        </p:attrNameLst>
                                      </p:cBhvr>
                                      <p:tavLst>
                                        <p:tav tm="0">
                                          <p:val>
                                            <p:strVal val="#ppt_y+0.1"/>
                                          </p:val>
                                        </p:tav>
                                        <p:tav tm="100000">
                                          <p:val>
                                            <p:strVal val="#ppt_y"/>
                                          </p:val>
                                        </p:tav>
                                      </p:tavLst>
                                    </p:anim>
                                  </p:childTnLst>
                                </p:cTn>
                              </p:par>
                              <p:par>
                                <p:cTn id="352" presetID="30" presetClass="entr" presetSubtype="0" fill="hold" grpId="0" nodeType="withEffect">
                                  <p:stCondLst>
                                    <p:cond delay="0"/>
                                  </p:stCondLst>
                                  <p:childTnLst>
                                    <p:set>
                                      <p:cBhvr>
                                        <p:cTn id="353" dur="1" fill="hold">
                                          <p:stCondLst>
                                            <p:cond delay="0"/>
                                          </p:stCondLst>
                                        </p:cTn>
                                        <p:tgtEl>
                                          <p:spTgt spid="81990"/>
                                        </p:tgtEl>
                                        <p:attrNameLst>
                                          <p:attrName>style.visibility</p:attrName>
                                        </p:attrNameLst>
                                      </p:cBhvr>
                                      <p:to>
                                        <p:strVal val="visible"/>
                                      </p:to>
                                    </p:set>
                                    <p:animEffect transition="in" filter="fade">
                                      <p:cBhvr>
                                        <p:cTn id="354" dur="800" decel="100000"/>
                                        <p:tgtEl>
                                          <p:spTgt spid="81990"/>
                                        </p:tgtEl>
                                      </p:cBhvr>
                                    </p:animEffect>
                                    <p:anim calcmode="lin" valueType="num">
                                      <p:cBhvr>
                                        <p:cTn id="355" dur="800" decel="100000" fill="hold"/>
                                        <p:tgtEl>
                                          <p:spTgt spid="81990"/>
                                        </p:tgtEl>
                                        <p:attrNameLst>
                                          <p:attrName>style.rotation</p:attrName>
                                        </p:attrNameLst>
                                      </p:cBhvr>
                                      <p:tavLst>
                                        <p:tav tm="0">
                                          <p:val>
                                            <p:fltVal val="-90"/>
                                          </p:val>
                                        </p:tav>
                                        <p:tav tm="100000">
                                          <p:val>
                                            <p:fltVal val="0"/>
                                          </p:val>
                                        </p:tav>
                                      </p:tavLst>
                                    </p:anim>
                                    <p:anim calcmode="lin" valueType="num">
                                      <p:cBhvr>
                                        <p:cTn id="356" dur="800" decel="100000" fill="hold"/>
                                        <p:tgtEl>
                                          <p:spTgt spid="81990"/>
                                        </p:tgtEl>
                                        <p:attrNameLst>
                                          <p:attrName>ppt_x</p:attrName>
                                        </p:attrNameLst>
                                      </p:cBhvr>
                                      <p:tavLst>
                                        <p:tav tm="0">
                                          <p:val>
                                            <p:strVal val="#ppt_x+0.4"/>
                                          </p:val>
                                        </p:tav>
                                        <p:tav tm="100000">
                                          <p:val>
                                            <p:strVal val="#ppt_x-0.05"/>
                                          </p:val>
                                        </p:tav>
                                      </p:tavLst>
                                    </p:anim>
                                    <p:anim calcmode="lin" valueType="num">
                                      <p:cBhvr>
                                        <p:cTn id="357" dur="800" decel="100000" fill="hold"/>
                                        <p:tgtEl>
                                          <p:spTgt spid="81990"/>
                                        </p:tgtEl>
                                        <p:attrNameLst>
                                          <p:attrName>ppt_y</p:attrName>
                                        </p:attrNameLst>
                                      </p:cBhvr>
                                      <p:tavLst>
                                        <p:tav tm="0">
                                          <p:val>
                                            <p:strVal val="#ppt_y-0.4"/>
                                          </p:val>
                                        </p:tav>
                                        <p:tav tm="100000">
                                          <p:val>
                                            <p:strVal val="#ppt_y+0.1"/>
                                          </p:val>
                                        </p:tav>
                                      </p:tavLst>
                                    </p:anim>
                                    <p:anim calcmode="lin" valueType="num">
                                      <p:cBhvr>
                                        <p:cTn id="358" dur="200" accel="100000" fill="hold">
                                          <p:stCondLst>
                                            <p:cond delay="800"/>
                                          </p:stCondLst>
                                        </p:cTn>
                                        <p:tgtEl>
                                          <p:spTgt spid="81990"/>
                                        </p:tgtEl>
                                        <p:attrNameLst>
                                          <p:attrName>ppt_x</p:attrName>
                                        </p:attrNameLst>
                                      </p:cBhvr>
                                      <p:tavLst>
                                        <p:tav tm="0">
                                          <p:val>
                                            <p:strVal val="#ppt_x-0.05"/>
                                          </p:val>
                                        </p:tav>
                                        <p:tav tm="100000">
                                          <p:val>
                                            <p:strVal val="#ppt_x"/>
                                          </p:val>
                                        </p:tav>
                                      </p:tavLst>
                                    </p:anim>
                                    <p:anim calcmode="lin" valueType="num">
                                      <p:cBhvr>
                                        <p:cTn id="359" dur="200" accel="100000" fill="hold">
                                          <p:stCondLst>
                                            <p:cond delay="800"/>
                                          </p:stCondLst>
                                        </p:cTn>
                                        <p:tgtEl>
                                          <p:spTgt spid="81990"/>
                                        </p:tgtEl>
                                        <p:attrNameLst>
                                          <p:attrName>ppt_y</p:attrName>
                                        </p:attrNameLst>
                                      </p:cBhvr>
                                      <p:tavLst>
                                        <p:tav tm="0">
                                          <p:val>
                                            <p:strVal val="#ppt_y+0.1"/>
                                          </p:val>
                                        </p:tav>
                                        <p:tav tm="100000">
                                          <p:val>
                                            <p:strVal val="#ppt_y"/>
                                          </p:val>
                                        </p:tav>
                                      </p:tavLst>
                                    </p:anim>
                                  </p:childTnLst>
                                </p:cTn>
                              </p:par>
                              <p:par>
                                <p:cTn id="360" presetID="30" presetClass="entr" presetSubtype="0" fill="hold" grpId="0" nodeType="withEffect">
                                  <p:stCondLst>
                                    <p:cond delay="0"/>
                                  </p:stCondLst>
                                  <p:childTnLst>
                                    <p:set>
                                      <p:cBhvr>
                                        <p:cTn id="361" dur="1" fill="hold">
                                          <p:stCondLst>
                                            <p:cond delay="0"/>
                                          </p:stCondLst>
                                        </p:cTn>
                                        <p:tgtEl>
                                          <p:spTgt spid="81993"/>
                                        </p:tgtEl>
                                        <p:attrNameLst>
                                          <p:attrName>style.visibility</p:attrName>
                                        </p:attrNameLst>
                                      </p:cBhvr>
                                      <p:to>
                                        <p:strVal val="visible"/>
                                      </p:to>
                                    </p:set>
                                    <p:animEffect transition="in" filter="fade">
                                      <p:cBhvr>
                                        <p:cTn id="362" dur="800" decel="100000"/>
                                        <p:tgtEl>
                                          <p:spTgt spid="81993"/>
                                        </p:tgtEl>
                                      </p:cBhvr>
                                    </p:animEffect>
                                    <p:anim calcmode="lin" valueType="num">
                                      <p:cBhvr>
                                        <p:cTn id="363" dur="800" decel="100000" fill="hold"/>
                                        <p:tgtEl>
                                          <p:spTgt spid="81993"/>
                                        </p:tgtEl>
                                        <p:attrNameLst>
                                          <p:attrName>style.rotation</p:attrName>
                                        </p:attrNameLst>
                                      </p:cBhvr>
                                      <p:tavLst>
                                        <p:tav tm="0">
                                          <p:val>
                                            <p:fltVal val="-90"/>
                                          </p:val>
                                        </p:tav>
                                        <p:tav tm="100000">
                                          <p:val>
                                            <p:fltVal val="0"/>
                                          </p:val>
                                        </p:tav>
                                      </p:tavLst>
                                    </p:anim>
                                    <p:anim calcmode="lin" valueType="num">
                                      <p:cBhvr>
                                        <p:cTn id="364" dur="800" decel="100000" fill="hold"/>
                                        <p:tgtEl>
                                          <p:spTgt spid="81993"/>
                                        </p:tgtEl>
                                        <p:attrNameLst>
                                          <p:attrName>ppt_x</p:attrName>
                                        </p:attrNameLst>
                                      </p:cBhvr>
                                      <p:tavLst>
                                        <p:tav tm="0">
                                          <p:val>
                                            <p:strVal val="#ppt_x+0.4"/>
                                          </p:val>
                                        </p:tav>
                                        <p:tav tm="100000">
                                          <p:val>
                                            <p:strVal val="#ppt_x-0.05"/>
                                          </p:val>
                                        </p:tav>
                                      </p:tavLst>
                                    </p:anim>
                                    <p:anim calcmode="lin" valueType="num">
                                      <p:cBhvr>
                                        <p:cTn id="365" dur="800" decel="100000" fill="hold"/>
                                        <p:tgtEl>
                                          <p:spTgt spid="81993"/>
                                        </p:tgtEl>
                                        <p:attrNameLst>
                                          <p:attrName>ppt_y</p:attrName>
                                        </p:attrNameLst>
                                      </p:cBhvr>
                                      <p:tavLst>
                                        <p:tav tm="0">
                                          <p:val>
                                            <p:strVal val="#ppt_y-0.4"/>
                                          </p:val>
                                        </p:tav>
                                        <p:tav tm="100000">
                                          <p:val>
                                            <p:strVal val="#ppt_y+0.1"/>
                                          </p:val>
                                        </p:tav>
                                      </p:tavLst>
                                    </p:anim>
                                    <p:anim calcmode="lin" valueType="num">
                                      <p:cBhvr>
                                        <p:cTn id="366" dur="200" accel="100000" fill="hold">
                                          <p:stCondLst>
                                            <p:cond delay="800"/>
                                          </p:stCondLst>
                                        </p:cTn>
                                        <p:tgtEl>
                                          <p:spTgt spid="81993"/>
                                        </p:tgtEl>
                                        <p:attrNameLst>
                                          <p:attrName>ppt_x</p:attrName>
                                        </p:attrNameLst>
                                      </p:cBhvr>
                                      <p:tavLst>
                                        <p:tav tm="0">
                                          <p:val>
                                            <p:strVal val="#ppt_x-0.05"/>
                                          </p:val>
                                        </p:tav>
                                        <p:tav tm="100000">
                                          <p:val>
                                            <p:strVal val="#ppt_x"/>
                                          </p:val>
                                        </p:tav>
                                      </p:tavLst>
                                    </p:anim>
                                    <p:anim calcmode="lin" valueType="num">
                                      <p:cBhvr>
                                        <p:cTn id="367" dur="200" accel="100000" fill="hold">
                                          <p:stCondLst>
                                            <p:cond delay="800"/>
                                          </p:stCondLst>
                                        </p:cTn>
                                        <p:tgtEl>
                                          <p:spTgt spid="81993"/>
                                        </p:tgtEl>
                                        <p:attrNameLst>
                                          <p:attrName>ppt_y</p:attrName>
                                        </p:attrNameLst>
                                      </p:cBhvr>
                                      <p:tavLst>
                                        <p:tav tm="0">
                                          <p:val>
                                            <p:strVal val="#ppt_y+0.1"/>
                                          </p:val>
                                        </p:tav>
                                        <p:tav tm="100000">
                                          <p:val>
                                            <p:strVal val="#ppt_y"/>
                                          </p:val>
                                        </p:tav>
                                      </p:tavLst>
                                    </p:anim>
                                  </p:childTnLst>
                                </p:cTn>
                              </p:par>
                              <p:par>
                                <p:cTn id="368" presetID="30" presetClass="entr" presetSubtype="0" fill="hold" grpId="0" nodeType="withEffect">
                                  <p:stCondLst>
                                    <p:cond delay="0"/>
                                  </p:stCondLst>
                                  <p:childTnLst>
                                    <p:set>
                                      <p:cBhvr>
                                        <p:cTn id="369" dur="1" fill="hold">
                                          <p:stCondLst>
                                            <p:cond delay="0"/>
                                          </p:stCondLst>
                                        </p:cTn>
                                        <p:tgtEl>
                                          <p:spTgt spid="81996"/>
                                        </p:tgtEl>
                                        <p:attrNameLst>
                                          <p:attrName>style.visibility</p:attrName>
                                        </p:attrNameLst>
                                      </p:cBhvr>
                                      <p:to>
                                        <p:strVal val="visible"/>
                                      </p:to>
                                    </p:set>
                                    <p:animEffect transition="in" filter="fade">
                                      <p:cBhvr>
                                        <p:cTn id="370" dur="800" decel="100000"/>
                                        <p:tgtEl>
                                          <p:spTgt spid="81996"/>
                                        </p:tgtEl>
                                      </p:cBhvr>
                                    </p:animEffect>
                                    <p:anim calcmode="lin" valueType="num">
                                      <p:cBhvr>
                                        <p:cTn id="371" dur="800" decel="100000" fill="hold"/>
                                        <p:tgtEl>
                                          <p:spTgt spid="81996"/>
                                        </p:tgtEl>
                                        <p:attrNameLst>
                                          <p:attrName>style.rotation</p:attrName>
                                        </p:attrNameLst>
                                      </p:cBhvr>
                                      <p:tavLst>
                                        <p:tav tm="0">
                                          <p:val>
                                            <p:fltVal val="-90"/>
                                          </p:val>
                                        </p:tav>
                                        <p:tav tm="100000">
                                          <p:val>
                                            <p:fltVal val="0"/>
                                          </p:val>
                                        </p:tav>
                                      </p:tavLst>
                                    </p:anim>
                                    <p:anim calcmode="lin" valueType="num">
                                      <p:cBhvr>
                                        <p:cTn id="372" dur="800" decel="100000" fill="hold"/>
                                        <p:tgtEl>
                                          <p:spTgt spid="81996"/>
                                        </p:tgtEl>
                                        <p:attrNameLst>
                                          <p:attrName>ppt_x</p:attrName>
                                        </p:attrNameLst>
                                      </p:cBhvr>
                                      <p:tavLst>
                                        <p:tav tm="0">
                                          <p:val>
                                            <p:strVal val="#ppt_x+0.4"/>
                                          </p:val>
                                        </p:tav>
                                        <p:tav tm="100000">
                                          <p:val>
                                            <p:strVal val="#ppt_x-0.05"/>
                                          </p:val>
                                        </p:tav>
                                      </p:tavLst>
                                    </p:anim>
                                    <p:anim calcmode="lin" valueType="num">
                                      <p:cBhvr>
                                        <p:cTn id="373" dur="800" decel="100000" fill="hold"/>
                                        <p:tgtEl>
                                          <p:spTgt spid="81996"/>
                                        </p:tgtEl>
                                        <p:attrNameLst>
                                          <p:attrName>ppt_y</p:attrName>
                                        </p:attrNameLst>
                                      </p:cBhvr>
                                      <p:tavLst>
                                        <p:tav tm="0">
                                          <p:val>
                                            <p:strVal val="#ppt_y-0.4"/>
                                          </p:val>
                                        </p:tav>
                                        <p:tav tm="100000">
                                          <p:val>
                                            <p:strVal val="#ppt_y+0.1"/>
                                          </p:val>
                                        </p:tav>
                                      </p:tavLst>
                                    </p:anim>
                                    <p:anim calcmode="lin" valueType="num">
                                      <p:cBhvr>
                                        <p:cTn id="374" dur="200" accel="100000" fill="hold">
                                          <p:stCondLst>
                                            <p:cond delay="800"/>
                                          </p:stCondLst>
                                        </p:cTn>
                                        <p:tgtEl>
                                          <p:spTgt spid="81996"/>
                                        </p:tgtEl>
                                        <p:attrNameLst>
                                          <p:attrName>ppt_x</p:attrName>
                                        </p:attrNameLst>
                                      </p:cBhvr>
                                      <p:tavLst>
                                        <p:tav tm="0">
                                          <p:val>
                                            <p:strVal val="#ppt_x-0.05"/>
                                          </p:val>
                                        </p:tav>
                                        <p:tav tm="100000">
                                          <p:val>
                                            <p:strVal val="#ppt_x"/>
                                          </p:val>
                                        </p:tav>
                                      </p:tavLst>
                                    </p:anim>
                                    <p:anim calcmode="lin" valueType="num">
                                      <p:cBhvr>
                                        <p:cTn id="375" dur="200" accel="100000" fill="hold">
                                          <p:stCondLst>
                                            <p:cond delay="800"/>
                                          </p:stCondLst>
                                        </p:cTn>
                                        <p:tgtEl>
                                          <p:spTgt spid="81996"/>
                                        </p:tgtEl>
                                        <p:attrNameLst>
                                          <p:attrName>ppt_y</p:attrName>
                                        </p:attrNameLst>
                                      </p:cBhvr>
                                      <p:tavLst>
                                        <p:tav tm="0">
                                          <p:val>
                                            <p:strVal val="#ppt_y+0.1"/>
                                          </p:val>
                                        </p:tav>
                                        <p:tav tm="100000">
                                          <p:val>
                                            <p:strVal val="#ppt_y"/>
                                          </p:val>
                                        </p:tav>
                                      </p:tavLst>
                                    </p:anim>
                                  </p:childTnLst>
                                </p:cTn>
                              </p:par>
                              <p:par>
                                <p:cTn id="376" presetID="30" presetClass="entr" presetSubtype="0" fill="hold" grpId="0" nodeType="withEffect">
                                  <p:stCondLst>
                                    <p:cond delay="0"/>
                                  </p:stCondLst>
                                  <p:childTnLst>
                                    <p:set>
                                      <p:cBhvr>
                                        <p:cTn id="377" dur="1" fill="hold">
                                          <p:stCondLst>
                                            <p:cond delay="0"/>
                                          </p:stCondLst>
                                        </p:cTn>
                                        <p:tgtEl>
                                          <p:spTgt spid="81999"/>
                                        </p:tgtEl>
                                        <p:attrNameLst>
                                          <p:attrName>style.visibility</p:attrName>
                                        </p:attrNameLst>
                                      </p:cBhvr>
                                      <p:to>
                                        <p:strVal val="visible"/>
                                      </p:to>
                                    </p:set>
                                    <p:animEffect transition="in" filter="fade">
                                      <p:cBhvr>
                                        <p:cTn id="378" dur="800" decel="100000"/>
                                        <p:tgtEl>
                                          <p:spTgt spid="81999"/>
                                        </p:tgtEl>
                                      </p:cBhvr>
                                    </p:animEffect>
                                    <p:anim calcmode="lin" valueType="num">
                                      <p:cBhvr>
                                        <p:cTn id="379" dur="800" decel="100000" fill="hold"/>
                                        <p:tgtEl>
                                          <p:spTgt spid="81999"/>
                                        </p:tgtEl>
                                        <p:attrNameLst>
                                          <p:attrName>style.rotation</p:attrName>
                                        </p:attrNameLst>
                                      </p:cBhvr>
                                      <p:tavLst>
                                        <p:tav tm="0">
                                          <p:val>
                                            <p:fltVal val="-90"/>
                                          </p:val>
                                        </p:tav>
                                        <p:tav tm="100000">
                                          <p:val>
                                            <p:fltVal val="0"/>
                                          </p:val>
                                        </p:tav>
                                      </p:tavLst>
                                    </p:anim>
                                    <p:anim calcmode="lin" valueType="num">
                                      <p:cBhvr>
                                        <p:cTn id="380" dur="800" decel="100000" fill="hold"/>
                                        <p:tgtEl>
                                          <p:spTgt spid="81999"/>
                                        </p:tgtEl>
                                        <p:attrNameLst>
                                          <p:attrName>ppt_x</p:attrName>
                                        </p:attrNameLst>
                                      </p:cBhvr>
                                      <p:tavLst>
                                        <p:tav tm="0">
                                          <p:val>
                                            <p:strVal val="#ppt_x+0.4"/>
                                          </p:val>
                                        </p:tav>
                                        <p:tav tm="100000">
                                          <p:val>
                                            <p:strVal val="#ppt_x-0.05"/>
                                          </p:val>
                                        </p:tav>
                                      </p:tavLst>
                                    </p:anim>
                                    <p:anim calcmode="lin" valueType="num">
                                      <p:cBhvr>
                                        <p:cTn id="381" dur="800" decel="100000" fill="hold"/>
                                        <p:tgtEl>
                                          <p:spTgt spid="81999"/>
                                        </p:tgtEl>
                                        <p:attrNameLst>
                                          <p:attrName>ppt_y</p:attrName>
                                        </p:attrNameLst>
                                      </p:cBhvr>
                                      <p:tavLst>
                                        <p:tav tm="0">
                                          <p:val>
                                            <p:strVal val="#ppt_y-0.4"/>
                                          </p:val>
                                        </p:tav>
                                        <p:tav tm="100000">
                                          <p:val>
                                            <p:strVal val="#ppt_y+0.1"/>
                                          </p:val>
                                        </p:tav>
                                      </p:tavLst>
                                    </p:anim>
                                    <p:anim calcmode="lin" valueType="num">
                                      <p:cBhvr>
                                        <p:cTn id="382" dur="200" accel="100000" fill="hold">
                                          <p:stCondLst>
                                            <p:cond delay="800"/>
                                          </p:stCondLst>
                                        </p:cTn>
                                        <p:tgtEl>
                                          <p:spTgt spid="81999"/>
                                        </p:tgtEl>
                                        <p:attrNameLst>
                                          <p:attrName>ppt_x</p:attrName>
                                        </p:attrNameLst>
                                      </p:cBhvr>
                                      <p:tavLst>
                                        <p:tav tm="0">
                                          <p:val>
                                            <p:strVal val="#ppt_x-0.05"/>
                                          </p:val>
                                        </p:tav>
                                        <p:tav tm="100000">
                                          <p:val>
                                            <p:strVal val="#ppt_x"/>
                                          </p:val>
                                        </p:tav>
                                      </p:tavLst>
                                    </p:anim>
                                    <p:anim calcmode="lin" valueType="num">
                                      <p:cBhvr>
                                        <p:cTn id="383" dur="200" accel="100000" fill="hold">
                                          <p:stCondLst>
                                            <p:cond delay="800"/>
                                          </p:stCondLst>
                                        </p:cTn>
                                        <p:tgtEl>
                                          <p:spTgt spid="81999"/>
                                        </p:tgtEl>
                                        <p:attrNameLst>
                                          <p:attrName>ppt_y</p:attrName>
                                        </p:attrNameLst>
                                      </p:cBhvr>
                                      <p:tavLst>
                                        <p:tav tm="0">
                                          <p:val>
                                            <p:strVal val="#ppt_y+0.1"/>
                                          </p:val>
                                        </p:tav>
                                        <p:tav tm="100000">
                                          <p:val>
                                            <p:strVal val="#ppt_y"/>
                                          </p:val>
                                        </p:tav>
                                      </p:tavLst>
                                    </p:anim>
                                  </p:childTnLst>
                                </p:cTn>
                              </p:par>
                              <p:par>
                                <p:cTn id="384" presetID="40" presetClass="entr" presetSubtype="0" fill="hold" grpId="0" nodeType="withEffect">
                                  <p:stCondLst>
                                    <p:cond delay="0"/>
                                  </p:stCondLst>
                                  <p:childTnLst>
                                    <p:set>
                                      <p:cBhvr>
                                        <p:cTn id="385" dur="1" fill="hold">
                                          <p:stCondLst>
                                            <p:cond delay="0"/>
                                          </p:stCondLst>
                                        </p:cTn>
                                        <p:tgtEl>
                                          <p:spTgt spid="81982"/>
                                        </p:tgtEl>
                                        <p:attrNameLst>
                                          <p:attrName>style.visibility</p:attrName>
                                        </p:attrNameLst>
                                      </p:cBhvr>
                                      <p:to>
                                        <p:strVal val="visible"/>
                                      </p:to>
                                    </p:set>
                                    <p:animEffect transition="in" filter="fade">
                                      <p:cBhvr>
                                        <p:cTn id="386" dur="1000"/>
                                        <p:tgtEl>
                                          <p:spTgt spid="81982"/>
                                        </p:tgtEl>
                                      </p:cBhvr>
                                    </p:animEffect>
                                    <p:anim calcmode="lin" valueType="num">
                                      <p:cBhvr>
                                        <p:cTn id="387" dur="1000" fill="hold"/>
                                        <p:tgtEl>
                                          <p:spTgt spid="81982"/>
                                        </p:tgtEl>
                                        <p:attrNameLst>
                                          <p:attrName>ppt_x</p:attrName>
                                        </p:attrNameLst>
                                      </p:cBhvr>
                                      <p:tavLst>
                                        <p:tav tm="0">
                                          <p:val>
                                            <p:strVal val="#ppt_x-.1"/>
                                          </p:val>
                                        </p:tav>
                                        <p:tav tm="100000">
                                          <p:val>
                                            <p:strVal val="#ppt_x"/>
                                          </p:val>
                                        </p:tav>
                                      </p:tavLst>
                                    </p:anim>
                                    <p:anim calcmode="lin" valueType="num">
                                      <p:cBhvr>
                                        <p:cTn id="388" dur="1000" fill="hold"/>
                                        <p:tgtEl>
                                          <p:spTgt spid="81982"/>
                                        </p:tgtEl>
                                        <p:attrNameLst>
                                          <p:attrName>ppt_y</p:attrName>
                                        </p:attrNameLst>
                                      </p:cBhvr>
                                      <p:tavLst>
                                        <p:tav tm="0">
                                          <p:val>
                                            <p:strVal val="#ppt_y"/>
                                          </p:val>
                                        </p:tav>
                                        <p:tav tm="100000">
                                          <p:val>
                                            <p:strVal val="#ppt_y"/>
                                          </p:val>
                                        </p:tav>
                                      </p:tavLst>
                                    </p:anim>
                                  </p:childTnLst>
                                </p:cTn>
                              </p:par>
                            </p:childTnLst>
                          </p:cTn>
                        </p:par>
                      </p:childTnLst>
                    </p:cTn>
                  </p:par>
                  <p:par>
                    <p:cTn id="389" fill="hold">
                      <p:stCondLst>
                        <p:cond delay="indefinite"/>
                      </p:stCondLst>
                      <p:childTnLst>
                        <p:par>
                          <p:cTn id="390" fill="hold">
                            <p:stCondLst>
                              <p:cond delay="0"/>
                            </p:stCondLst>
                            <p:childTnLst>
                              <p:par>
                                <p:cTn id="391" presetID="47" presetClass="entr" presetSubtype="0" fill="hold" grpId="0" nodeType="clickEffect">
                                  <p:stCondLst>
                                    <p:cond delay="0"/>
                                  </p:stCondLst>
                                  <p:childTnLst>
                                    <p:set>
                                      <p:cBhvr>
                                        <p:cTn id="392" dur="1" fill="hold">
                                          <p:stCondLst>
                                            <p:cond delay="0"/>
                                          </p:stCondLst>
                                        </p:cTn>
                                        <p:tgtEl>
                                          <p:spTgt spid="82000"/>
                                        </p:tgtEl>
                                        <p:attrNameLst>
                                          <p:attrName>style.visibility</p:attrName>
                                        </p:attrNameLst>
                                      </p:cBhvr>
                                      <p:to>
                                        <p:strVal val="visible"/>
                                      </p:to>
                                    </p:set>
                                    <p:animEffect transition="in" filter="fade">
                                      <p:cBhvr>
                                        <p:cTn id="393" dur="1000"/>
                                        <p:tgtEl>
                                          <p:spTgt spid="82000"/>
                                        </p:tgtEl>
                                      </p:cBhvr>
                                    </p:animEffect>
                                    <p:anim calcmode="lin" valueType="num">
                                      <p:cBhvr>
                                        <p:cTn id="394" dur="1000" fill="hold"/>
                                        <p:tgtEl>
                                          <p:spTgt spid="82000"/>
                                        </p:tgtEl>
                                        <p:attrNameLst>
                                          <p:attrName>ppt_x</p:attrName>
                                        </p:attrNameLst>
                                      </p:cBhvr>
                                      <p:tavLst>
                                        <p:tav tm="0">
                                          <p:val>
                                            <p:strVal val="#ppt_x"/>
                                          </p:val>
                                        </p:tav>
                                        <p:tav tm="100000">
                                          <p:val>
                                            <p:strVal val="#ppt_x"/>
                                          </p:val>
                                        </p:tav>
                                      </p:tavLst>
                                    </p:anim>
                                    <p:anim calcmode="lin" valueType="num">
                                      <p:cBhvr>
                                        <p:cTn id="395" dur="1000" fill="hold"/>
                                        <p:tgtEl>
                                          <p:spTgt spid="820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animBg="1"/>
      <p:bldP spid="81930" grpId="1" animBg="1"/>
      <p:bldP spid="81931" grpId="0" animBg="1"/>
      <p:bldP spid="81931" grpId="1" animBg="1"/>
      <p:bldP spid="81943" grpId="0" animBg="1"/>
      <p:bldP spid="81943" grpId="1" animBg="1"/>
      <p:bldP spid="81944" grpId="0" animBg="1"/>
      <p:bldP spid="81944" grpId="1" animBg="1"/>
      <p:bldP spid="81946" grpId="0" animBg="1"/>
      <p:bldP spid="81947" grpId="0" animBg="1"/>
      <p:bldP spid="81948" grpId="0" animBg="1"/>
      <p:bldP spid="81949" grpId="0" animBg="1"/>
      <p:bldP spid="81950" grpId="0" animBg="1"/>
      <p:bldP spid="81951" grpId="0" animBg="1"/>
      <p:bldP spid="81952" grpId="0" animBg="1"/>
      <p:bldP spid="81953" grpId="0" animBg="1"/>
      <p:bldP spid="81954" grpId="0" animBg="1"/>
      <p:bldP spid="81955" grpId="0" animBg="1"/>
      <p:bldP spid="81956" grpId="0" animBg="1"/>
      <p:bldP spid="81957" grpId="0" animBg="1"/>
      <p:bldP spid="81958" grpId="0" animBg="1"/>
      <p:bldP spid="81959" grpId="0" animBg="1"/>
      <p:bldP spid="81960" grpId="0" animBg="1"/>
      <p:bldP spid="81961" grpId="0" animBg="1"/>
      <p:bldP spid="81962" grpId="0" animBg="1"/>
      <p:bldP spid="81963" grpId="0" animBg="1"/>
      <p:bldP spid="81964" grpId="0" animBg="1"/>
      <p:bldP spid="81965" grpId="0" animBg="1"/>
      <p:bldP spid="81966" grpId="0" animBg="1"/>
      <p:bldP spid="81967" grpId="0" animBg="1"/>
      <p:bldP spid="81968" grpId="0" animBg="1"/>
      <p:bldP spid="81969" grpId="0" animBg="1"/>
      <p:bldP spid="81970" grpId="0" animBg="1"/>
      <p:bldP spid="81971" grpId="0" animBg="1"/>
      <p:bldP spid="81972" grpId="0" animBg="1"/>
      <p:bldP spid="81973" grpId="0" animBg="1"/>
      <p:bldP spid="81974" grpId="0" animBg="1"/>
      <p:bldP spid="81975" grpId="0" animBg="1"/>
      <p:bldP spid="81976" grpId="0" animBg="1"/>
      <p:bldP spid="81977" grpId="0" animBg="1"/>
      <p:bldP spid="81978" grpId="0" animBg="1"/>
      <p:bldP spid="81979" grpId="0" animBg="1"/>
      <p:bldP spid="81980" grpId="0" animBg="1"/>
      <p:bldP spid="81981" grpId="0" animBg="1"/>
      <p:bldP spid="81982" grpId="0" animBg="1"/>
      <p:bldP spid="81983" grpId="0" animBg="1"/>
      <p:bldP spid="81984" grpId="0" animBg="1"/>
      <p:bldP spid="81985" grpId="0" animBg="1"/>
      <p:bldP spid="81986" grpId="0" animBg="1"/>
      <p:bldP spid="81987" grpId="0" animBg="1"/>
      <p:bldP spid="81988" grpId="0" animBg="1"/>
      <p:bldP spid="81989" grpId="0" animBg="1"/>
      <p:bldP spid="81990" grpId="0" animBg="1"/>
      <p:bldP spid="81991" grpId="0" animBg="1"/>
      <p:bldP spid="81992" grpId="0" animBg="1"/>
      <p:bldP spid="81993" grpId="0" animBg="1"/>
      <p:bldP spid="81994" grpId="0" animBg="1"/>
      <p:bldP spid="81995" grpId="0" animBg="1"/>
      <p:bldP spid="81996" grpId="0" animBg="1"/>
      <p:bldP spid="81997" grpId="0" animBg="1"/>
      <p:bldP spid="81998" grpId="0" animBg="1"/>
      <p:bldP spid="81999" grpId="0" animBg="1"/>
      <p:bldP spid="8200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251520" y="908720"/>
            <a:ext cx="8643966" cy="5681682"/>
          </a:xfrm>
        </p:spPr>
        <p:txBody>
          <a:bodyPr>
            <a:normAutofit fontScale="92500" lnSpcReduction="20000"/>
          </a:bodyPr>
          <a:lstStyle/>
          <a:p>
            <a:pPr lvl="0" algn="ctr">
              <a:buNone/>
            </a:pPr>
            <a:r>
              <a:rPr kumimoji="0" lang="fr-FR" b="1" i="0" u="none" strike="noStrike" cap="none" normalizeH="0" baseline="0" dirty="0">
                <a:ln>
                  <a:noFill/>
                </a:ln>
                <a:solidFill>
                  <a:schemeClr val="accent3">
                    <a:lumMod val="75000"/>
                  </a:schemeClr>
                </a:solidFill>
                <a:effectLst/>
                <a:ea typeface="Times New Roman" pitchFamily="18" charset="0"/>
                <a:cs typeface="Arial" pitchFamily="34" charset="0"/>
              </a:rPr>
              <a:t>2.Evaluation chiffrée de la DDM prévisible :</a:t>
            </a:r>
            <a:endParaRPr kumimoji="0" lang="fr-FR" b="0" i="0" u="none" strike="noStrike" cap="none" normalizeH="0" baseline="0" dirty="0">
              <a:ln>
                <a:noFill/>
              </a:ln>
              <a:solidFill>
                <a:schemeClr val="accent3">
                  <a:lumMod val="75000"/>
                </a:schemeClr>
              </a:solidFill>
              <a:effectLst/>
              <a:cs typeface="Arial" pitchFamily="34" charset="0"/>
            </a:endParaRPr>
          </a:p>
          <a:p>
            <a:pPr>
              <a:buNone/>
            </a:pPr>
            <a:r>
              <a:rPr lang="fr-FR" dirty="0"/>
              <a:t>     Il est extrêmement utile pour l’établissement d’un plan de traitement d’avoir une évaluation aussi précise que possible de ce que </a:t>
            </a:r>
            <a:r>
              <a:rPr lang="fr-FR" b="1" dirty="0"/>
              <a:t>sera</a:t>
            </a:r>
            <a:r>
              <a:rPr lang="fr-FR" dirty="0"/>
              <a:t> la dysharmonie : </a:t>
            </a:r>
          </a:p>
          <a:p>
            <a:pPr>
              <a:buNone/>
            </a:pPr>
            <a:r>
              <a:rPr lang="fr-FR" dirty="0"/>
              <a:t> </a:t>
            </a:r>
          </a:p>
          <a:p>
            <a:pPr lvl="0">
              <a:buFont typeface="Wingdings" pitchFamily="2" charset="2"/>
              <a:buChar char="Ø"/>
            </a:pPr>
            <a:r>
              <a:rPr lang="fr-FR" dirty="0"/>
              <a:t>Après le remplacement des dents temporaires par les définitives, si le sujet se trouve en période de denture mixte. </a:t>
            </a:r>
          </a:p>
          <a:p>
            <a:pPr lvl="0">
              <a:buFont typeface="Wingdings" pitchFamily="2" charset="2"/>
              <a:buChar char="Ø"/>
            </a:pPr>
            <a:r>
              <a:rPr lang="fr-FR" dirty="0"/>
              <a:t> Après l’éruption des dents de sagesse, si le sujet se trouve en période de denture adolescente </a:t>
            </a:r>
          </a:p>
          <a:p>
            <a:pPr lvl="0">
              <a:buFont typeface="Wingdings" pitchFamily="2" charset="2"/>
              <a:buChar char="Ø"/>
            </a:pPr>
            <a:r>
              <a:rPr lang="fr-FR" dirty="0"/>
              <a:t> Dans l’éventualité d’un traitement qui modifierait la dimension de l’arcade, pouvant ainsi faire apparaître ou disparaître une dysharmonie.</a:t>
            </a:r>
          </a:p>
          <a:p>
            <a:pPr>
              <a:buNone/>
            </a:pPr>
            <a:r>
              <a:rPr lang="fr-FR" b="1" dirty="0"/>
              <a:t>  La prévision concerne donc les effets de la dentition, de la croissance et ceux du traitement. </a:t>
            </a:r>
            <a:endParaRPr lang="fr-FR" dirty="0"/>
          </a:p>
          <a:p>
            <a:endParaRPr lang="fr-FR" dirty="0"/>
          </a:p>
        </p:txBody>
      </p:sp>
      <p:sp>
        <p:nvSpPr>
          <p:cNvPr id="4" name="Rectangle 3"/>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0" y="714356"/>
            <a:ext cx="8858280" cy="6143644"/>
          </a:xfrm>
        </p:spPr>
        <p:txBody>
          <a:bodyPr>
            <a:normAutofit fontScale="92500" lnSpcReduction="10000"/>
          </a:bodyPr>
          <a:lstStyle/>
          <a:p>
            <a:pPr algn="ctr">
              <a:buNone/>
            </a:pPr>
            <a:r>
              <a:rPr kumimoji="0" lang="fr-FR" sz="3100" b="1" i="0" u="none" strike="noStrike" cap="none" normalizeH="0" baseline="0" dirty="0">
                <a:ln>
                  <a:noFill/>
                </a:ln>
                <a:solidFill>
                  <a:srgbClr val="7030A0"/>
                </a:solidFill>
                <a:effectLst/>
                <a:ea typeface="Times New Roman" pitchFamily="18" charset="0"/>
                <a:cs typeface="Arial" pitchFamily="34" charset="0"/>
              </a:rPr>
              <a:t> 2.1- Evaluation chiffrée de la DDM prévisible </a:t>
            </a:r>
            <a:r>
              <a:rPr kumimoji="0" lang="fr-FR" sz="3100" b="1" i="0" u="sng" strike="noStrike" cap="none" normalizeH="0" baseline="0" dirty="0">
                <a:ln>
                  <a:noFill/>
                </a:ln>
                <a:solidFill>
                  <a:srgbClr val="7030A0"/>
                </a:solidFill>
                <a:effectLst/>
                <a:ea typeface="Times New Roman" pitchFamily="18" charset="0"/>
                <a:cs typeface="Arial" pitchFamily="34" charset="0"/>
              </a:rPr>
              <a:t>sans traitement : </a:t>
            </a:r>
          </a:p>
          <a:p>
            <a:pPr lvl="0">
              <a:buNone/>
            </a:pPr>
            <a:r>
              <a:rPr lang="fr-FR" sz="2000" dirty="0"/>
              <a:t>    Estimation, en denture mixte, de la dysharmonie que présentera l’arcade en denture permanente. </a:t>
            </a:r>
          </a:p>
          <a:p>
            <a:pPr lvl="0" eaLnBrk="0" fontAlgn="base" hangingPunct="0">
              <a:spcBef>
                <a:spcPct val="0"/>
              </a:spcBef>
              <a:spcAft>
                <a:spcPct val="0"/>
              </a:spcAft>
              <a:buNone/>
              <a:tabLst>
                <a:tab pos="228600" algn="l"/>
              </a:tabLst>
            </a:pPr>
            <a:r>
              <a:rPr lang="fr-FR" sz="2800" i="1" dirty="0">
                <a:ea typeface="Times New Roman" pitchFamily="18" charset="0"/>
                <a:cs typeface="Arial" pitchFamily="34" charset="0"/>
              </a:rPr>
              <a:t>La mesure de la place disponible :</a:t>
            </a:r>
          </a:p>
          <a:p>
            <a:pPr lvl="0" eaLnBrk="0" fontAlgn="base" hangingPunct="0">
              <a:spcBef>
                <a:spcPct val="0"/>
              </a:spcBef>
              <a:spcAft>
                <a:spcPct val="0"/>
              </a:spcAft>
              <a:buNone/>
              <a:tabLst>
                <a:tab pos="228600" algn="l"/>
              </a:tabLst>
            </a:pPr>
            <a:r>
              <a:rPr lang="fr-FR" sz="2000" dirty="0">
                <a:ea typeface="Times New Roman" pitchFamily="18" charset="0"/>
                <a:cs typeface="Arial" pitchFamily="34" charset="0"/>
              </a:rPr>
              <a:t> Elle se fait comme en denture permanente, mais elle doit être corrigée en tenant compte de </a:t>
            </a:r>
            <a:r>
              <a:rPr lang="fr-FR" sz="2000" i="1" dirty="0">
                <a:ea typeface="Times New Roman" pitchFamily="18" charset="0"/>
                <a:cs typeface="Arial" pitchFamily="34" charset="0"/>
              </a:rPr>
              <a:t>Lee </a:t>
            </a:r>
            <a:r>
              <a:rPr lang="fr-FR" sz="2000" i="1" dirty="0" err="1">
                <a:ea typeface="Times New Roman" pitchFamily="18" charset="0"/>
                <a:cs typeface="Arial" pitchFamily="34" charset="0"/>
              </a:rPr>
              <a:t>way</a:t>
            </a:r>
            <a:r>
              <a:rPr lang="fr-FR" sz="2000" i="1" dirty="0">
                <a:ea typeface="Times New Roman" pitchFamily="18" charset="0"/>
                <a:cs typeface="Arial" pitchFamily="34" charset="0"/>
              </a:rPr>
              <a:t>.</a:t>
            </a:r>
            <a:endParaRPr lang="fr-FR" sz="2000" i="1" dirty="0">
              <a:cs typeface="Arial" pitchFamily="34" charset="0"/>
            </a:endParaRPr>
          </a:p>
          <a:p>
            <a:pPr>
              <a:buNone/>
            </a:pPr>
            <a:endParaRPr lang="fr-FR" sz="2000" dirty="0"/>
          </a:p>
          <a:p>
            <a:pPr lvl="0" eaLnBrk="0" fontAlgn="base" hangingPunct="0">
              <a:spcBef>
                <a:spcPct val="0"/>
              </a:spcBef>
              <a:spcAft>
                <a:spcPct val="0"/>
              </a:spcAft>
              <a:buNone/>
              <a:tabLst>
                <a:tab pos="228600" algn="l"/>
              </a:tabLst>
            </a:pPr>
            <a:r>
              <a:rPr kumimoji="0" lang="fr-FR" sz="2000" i="0" u="none" strike="noStrike" cap="none" normalizeH="0" baseline="0" dirty="0">
                <a:ln>
                  <a:noFill/>
                </a:ln>
                <a:solidFill>
                  <a:srgbClr val="993300"/>
                </a:solidFill>
                <a:effectLst/>
                <a:ea typeface="Times New Roman" pitchFamily="18" charset="0"/>
                <a:cs typeface="Arial" pitchFamily="34" charset="0"/>
              </a:rPr>
              <a:t>  </a:t>
            </a:r>
            <a:r>
              <a:rPr lang="fr-FR" sz="2800" b="1" dirty="0">
                <a:solidFill>
                  <a:schemeClr val="accent1">
                    <a:lumMod val="75000"/>
                  </a:schemeClr>
                </a:solidFill>
                <a:effectLst>
                  <a:outerShdw blurRad="38100" dist="38100" dir="2700000" algn="tl">
                    <a:srgbClr val="000000">
                      <a:alpha val="43137"/>
                    </a:srgbClr>
                  </a:outerShdw>
                </a:effectLst>
                <a:ea typeface="Times New Roman" pitchFamily="18" charset="0"/>
                <a:cs typeface="Arial" pitchFamily="34" charset="0"/>
              </a:rPr>
              <a:t>Place disponible = Périmètre de l’arcade – Lee </a:t>
            </a:r>
            <a:r>
              <a:rPr lang="fr-FR" sz="2800" b="1" dirty="0" err="1">
                <a:solidFill>
                  <a:schemeClr val="accent1">
                    <a:lumMod val="75000"/>
                  </a:schemeClr>
                </a:solidFill>
                <a:effectLst>
                  <a:outerShdw blurRad="38100" dist="38100" dir="2700000" algn="tl">
                    <a:srgbClr val="000000">
                      <a:alpha val="43137"/>
                    </a:srgbClr>
                  </a:outerShdw>
                </a:effectLst>
                <a:ea typeface="Times New Roman" pitchFamily="18" charset="0"/>
                <a:cs typeface="Arial" pitchFamily="34" charset="0"/>
              </a:rPr>
              <a:t>way</a:t>
            </a:r>
            <a:r>
              <a:rPr lang="fr-FR" sz="2000" b="1" dirty="0">
                <a:ea typeface="Times New Roman" pitchFamily="18" charset="0"/>
                <a:cs typeface="Arial" pitchFamily="34" charset="0"/>
              </a:rPr>
              <a:t>. </a:t>
            </a:r>
          </a:p>
          <a:p>
            <a:pPr lvl="0" eaLnBrk="0" fontAlgn="base" hangingPunct="0">
              <a:spcBef>
                <a:spcPct val="0"/>
              </a:spcBef>
              <a:spcAft>
                <a:spcPct val="0"/>
              </a:spcAft>
              <a:buNone/>
              <a:tabLst>
                <a:tab pos="228600" algn="l"/>
              </a:tabLst>
            </a:pPr>
            <a:r>
              <a:rPr lang="fr-FR" sz="2000" b="1" dirty="0">
                <a:ea typeface="Times New Roman" pitchFamily="18" charset="0"/>
                <a:cs typeface="Arial" pitchFamily="34" charset="0"/>
              </a:rPr>
              <a:t>    </a:t>
            </a:r>
            <a:r>
              <a:rPr lang="fr-FR" sz="2000" dirty="0">
                <a:ea typeface="Times New Roman" pitchFamily="18" charset="0"/>
                <a:cs typeface="Arial" pitchFamily="34" charset="0"/>
              </a:rPr>
              <a:t>(2 fois si les 2 </a:t>
            </a:r>
            <a:r>
              <a:rPr lang="fr-FR" sz="2000" dirty="0" err="1">
                <a:ea typeface="Times New Roman" pitchFamily="18" charset="0"/>
                <a:cs typeface="Arial" pitchFamily="34" charset="0"/>
              </a:rPr>
              <a:t>èmes</a:t>
            </a:r>
            <a:r>
              <a:rPr lang="fr-FR" sz="2000" dirty="0">
                <a:ea typeface="Times New Roman" pitchFamily="18" charset="0"/>
                <a:cs typeface="Arial" pitchFamily="34" charset="0"/>
              </a:rPr>
              <a:t> molaires temporaires droite et gauche sont sur l’arcade). </a:t>
            </a:r>
          </a:p>
          <a:p>
            <a:pPr lvl="0" eaLnBrk="0" fontAlgn="base" hangingPunct="0">
              <a:spcBef>
                <a:spcPct val="0"/>
              </a:spcBef>
              <a:spcAft>
                <a:spcPct val="0"/>
              </a:spcAft>
              <a:buNone/>
              <a:tabLst>
                <a:tab pos="228600" algn="l"/>
              </a:tabLst>
            </a:pPr>
            <a:r>
              <a:rPr lang="fr-FR" sz="2000" dirty="0">
                <a:ea typeface="Times New Roman" pitchFamily="18" charset="0"/>
                <a:cs typeface="Arial" pitchFamily="34" charset="0"/>
              </a:rPr>
              <a:t>Lee </a:t>
            </a:r>
            <a:r>
              <a:rPr lang="fr-FR" sz="2000" dirty="0" err="1">
                <a:ea typeface="Times New Roman" pitchFamily="18" charset="0"/>
                <a:cs typeface="Arial" pitchFamily="34" charset="0"/>
              </a:rPr>
              <a:t>way</a:t>
            </a:r>
            <a:r>
              <a:rPr lang="fr-FR" sz="2000" dirty="0">
                <a:ea typeface="Times New Roman" pitchFamily="18" charset="0"/>
                <a:cs typeface="Arial" pitchFamily="34" charset="0"/>
              </a:rPr>
              <a:t> :</a:t>
            </a:r>
            <a:r>
              <a:rPr lang="fr-FR" sz="2000" dirty="0">
                <a:solidFill>
                  <a:srgbClr val="FF0000"/>
                </a:solidFill>
                <a:ea typeface="Times New Roman" pitchFamily="18" charset="0"/>
                <a:cs typeface="Arial" pitchFamily="34" charset="0"/>
              </a:rPr>
              <a:t> </a:t>
            </a:r>
            <a:r>
              <a:rPr lang="fr-FR" sz="2000" dirty="0">
                <a:ea typeface="Times New Roman" pitchFamily="18" charset="0"/>
                <a:cs typeface="Arial" pitchFamily="34" charset="0"/>
              </a:rPr>
              <a:t>C’est l’espace correspondant à la diminution de longueur de l’arcade due à la </a:t>
            </a:r>
            <a:r>
              <a:rPr lang="fr-FR" sz="2000" dirty="0" err="1">
                <a:ea typeface="Times New Roman" pitchFamily="18" charset="0"/>
                <a:cs typeface="Arial" pitchFamily="34" charset="0"/>
              </a:rPr>
              <a:t>mésialisation</a:t>
            </a:r>
            <a:r>
              <a:rPr lang="fr-FR" sz="2000" dirty="0">
                <a:ea typeface="Times New Roman" pitchFamily="18" charset="0"/>
                <a:cs typeface="Arial" pitchFamily="34" charset="0"/>
              </a:rPr>
              <a:t> physiologique des molaires permanentes lors d’emplacement des deuxièmes molaires temporaires par les deuxièmes prémolaires.</a:t>
            </a:r>
            <a:endParaRPr lang="fr-FR" sz="2000" dirty="0">
              <a:cs typeface="Arial" pitchFamily="34" charset="0"/>
            </a:endParaRPr>
          </a:p>
          <a:p>
            <a:pPr lvl="0" eaLnBrk="0" fontAlgn="base" hangingPunct="0">
              <a:spcBef>
                <a:spcPct val="0"/>
              </a:spcBef>
              <a:spcAft>
                <a:spcPct val="0"/>
              </a:spcAft>
              <a:buNone/>
              <a:tabLst>
                <a:tab pos="228600" algn="l"/>
              </a:tabLst>
            </a:pPr>
            <a:r>
              <a:rPr lang="fr-FR" sz="2000" dirty="0">
                <a:ea typeface="Times New Roman" pitchFamily="18" charset="0"/>
                <a:cs typeface="Arial" pitchFamily="34" charset="0"/>
              </a:rPr>
              <a:t>        -  Au maxillaire :    </a:t>
            </a:r>
            <a:r>
              <a:rPr lang="fr-FR" sz="2000" dirty="0">
                <a:solidFill>
                  <a:srgbClr val="FF0000"/>
                </a:solidFill>
                <a:ea typeface="Times New Roman" pitchFamily="18" charset="0"/>
                <a:cs typeface="Arial" pitchFamily="34" charset="0"/>
              </a:rPr>
              <a:t>0.9</a:t>
            </a:r>
            <a:r>
              <a:rPr lang="fr-FR" sz="2000" dirty="0">
                <a:ea typeface="Times New Roman" pitchFamily="18" charset="0"/>
                <a:cs typeface="Arial" pitchFamily="34" charset="0"/>
              </a:rPr>
              <a:t> mm de chaque coté.</a:t>
            </a:r>
            <a:endParaRPr lang="fr-FR" sz="2000" dirty="0">
              <a:cs typeface="Arial" pitchFamily="34" charset="0"/>
            </a:endParaRPr>
          </a:p>
          <a:p>
            <a:pPr lvl="0" eaLnBrk="0" fontAlgn="base" hangingPunct="0">
              <a:spcBef>
                <a:spcPct val="0"/>
              </a:spcBef>
              <a:spcAft>
                <a:spcPct val="0"/>
              </a:spcAft>
              <a:buNone/>
              <a:tabLst>
                <a:tab pos="228600" algn="l"/>
              </a:tabLst>
            </a:pPr>
            <a:r>
              <a:rPr lang="fr-FR" sz="2000" dirty="0">
                <a:ea typeface="Times New Roman" pitchFamily="18" charset="0"/>
                <a:cs typeface="Arial" pitchFamily="34" charset="0"/>
              </a:rPr>
              <a:t>        -  A la mandibule : </a:t>
            </a:r>
            <a:r>
              <a:rPr lang="fr-FR" sz="2000" dirty="0">
                <a:solidFill>
                  <a:srgbClr val="FF0000"/>
                </a:solidFill>
                <a:ea typeface="Times New Roman" pitchFamily="18" charset="0"/>
                <a:cs typeface="Arial" pitchFamily="34" charset="0"/>
              </a:rPr>
              <a:t>1.7</a:t>
            </a:r>
            <a:r>
              <a:rPr lang="fr-FR" sz="2000" dirty="0">
                <a:ea typeface="Times New Roman" pitchFamily="18" charset="0"/>
                <a:cs typeface="Arial" pitchFamily="34" charset="0"/>
              </a:rPr>
              <a:t> mm de chaque coté.</a:t>
            </a:r>
            <a:r>
              <a:rPr lang="fr-FR" sz="2000" dirty="0">
                <a:solidFill>
                  <a:srgbClr val="000000"/>
                </a:solidFill>
                <a:ea typeface="Times New Roman" pitchFamily="18" charset="0"/>
                <a:cs typeface="Arial" pitchFamily="34" charset="0"/>
              </a:rPr>
              <a:t> </a:t>
            </a:r>
          </a:p>
          <a:p>
            <a:pPr lvl="0" eaLnBrk="0" fontAlgn="base" hangingPunct="0">
              <a:spcBef>
                <a:spcPct val="0"/>
              </a:spcBef>
              <a:spcAft>
                <a:spcPct val="0"/>
              </a:spcAft>
              <a:buNone/>
              <a:tabLst>
                <a:tab pos="228600" algn="l"/>
              </a:tabLst>
            </a:pPr>
            <a:endParaRPr lang="fr-FR" sz="2000" dirty="0">
              <a:solidFill>
                <a:srgbClr val="000000"/>
              </a:solidFill>
              <a:ea typeface="Times New Roman" pitchFamily="18" charset="0"/>
              <a:cs typeface="Arial" pitchFamily="34" charset="0"/>
            </a:endParaRPr>
          </a:p>
          <a:p>
            <a:pPr lvl="0" eaLnBrk="0" fontAlgn="base" hangingPunct="0">
              <a:spcBef>
                <a:spcPct val="0"/>
              </a:spcBef>
              <a:spcAft>
                <a:spcPct val="0"/>
              </a:spcAft>
              <a:buNone/>
              <a:tabLst>
                <a:tab pos="228600" algn="l"/>
              </a:tabLst>
            </a:pPr>
            <a:r>
              <a:rPr lang="fr-FR" sz="2000" dirty="0">
                <a:solidFill>
                  <a:srgbClr val="FFFF00"/>
                </a:solidFill>
                <a:ea typeface="Times New Roman" pitchFamily="18" charset="0"/>
                <a:cs typeface="Arial" pitchFamily="34" charset="0"/>
              </a:rPr>
              <a:t>Cette dérive </a:t>
            </a:r>
            <a:r>
              <a:rPr lang="fr-FR" sz="2000" dirty="0" err="1">
                <a:solidFill>
                  <a:srgbClr val="FFFF00"/>
                </a:solidFill>
                <a:ea typeface="Times New Roman" pitchFamily="18" charset="0"/>
                <a:cs typeface="Arial" pitchFamily="34" charset="0"/>
              </a:rPr>
              <a:t>mésiale</a:t>
            </a:r>
            <a:r>
              <a:rPr lang="fr-FR" sz="2000" dirty="0">
                <a:solidFill>
                  <a:srgbClr val="FFFF00"/>
                </a:solidFill>
                <a:ea typeface="Times New Roman" pitchFamily="18" charset="0"/>
                <a:cs typeface="Arial" pitchFamily="34" charset="0"/>
              </a:rPr>
              <a:t> est assez inconstante car elle varie en fonction de :</a:t>
            </a:r>
            <a:endParaRPr lang="fr-FR" sz="2000" dirty="0">
              <a:solidFill>
                <a:srgbClr val="FFFF00"/>
              </a:solidFill>
              <a:cs typeface="Arial" pitchFamily="34" charset="0"/>
            </a:endParaRPr>
          </a:p>
          <a:p>
            <a:pPr lvl="0" eaLnBrk="0" fontAlgn="base" hangingPunct="0">
              <a:spcBef>
                <a:spcPct val="0"/>
              </a:spcBef>
              <a:spcAft>
                <a:spcPct val="0"/>
              </a:spcAft>
              <a:buNone/>
              <a:tabLst>
                <a:tab pos="228600" algn="l"/>
              </a:tabLst>
            </a:pPr>
            <a:r>
              <a:rPr lang="fr-FR" sz="2000" dirty="0">
                <a:solidFill>
                  <a:srgbClr val="FFFF00"/>
                </a:solidFill>
                <a:ea typeface="Times New Roman" pitchFamily="18" charset="0"/>
                <a:cs typeface="Arial" pitchFamily="34" charset="0"/>
              </a:rPr>
              <a:t>     * la différence des diamètres M-D des M temporaires et des PM.</a:t>
            </a:r>
            <a:endParaRPr lang="fr-FR" sz="2000" dirty="0">
              <a:solidFill>
                <a:srgbClr val="FFFF00"/>
              </a:solidFill>
              <a:cs typeface="Arial" pitchFamily="34" charset="0"/>
            </a:endParaRPr>
          </a:p>
          <a:p>
            <a:pPr lvl="0" eaLnBrk="0" fontAlgn="base" hangingPunct="0">
              <a:spcBef>
                <a:spcPct val="0"/>
              </a:spcBef>
              <a:spcAft>
                <a:spcPct val="0"/>
              </a:spcAft>
              <a:buNone/>
              <a:tabLst>
                <a:tab pos="228600" algn="l"/>
              </a:tabLst>
            </a:pPr>
            <a:r>
              <a:rPr lang="fr-FR" sz="2000" dirty="0">
                <a:solidFill>
                  <a:srgbClr val="FFFF00"/>
                </a:solidFill>
                <a:ea typeface="Times New Roman" pitchFamily="18" charset="0"/>
                <a:cs typeface="Arial" pitchFamily="34" charset="0"/>
              </a:rPr>
              <a:t>     * du type de croissance mandibulaire (rotation post, </a:t>
            </a:r>
            <a:r>
              <a:rPr lang="fr-FR" sz="2000" dirty="0" err="1">
                <a:solidFill>
                  <a:srgbClr val="FFFF00"/>
                </a:solidFill>
                <a:ea typeface="Times New Roman" pitchFamily="18" charset="0"/>
                <a:cs typeface="Arial" pitchFamily="34" charset="0"/>
              </a:rPr>
              <a:t>lee</a:t>
            </a:r>
            <a:r>
              <a:rPr lang="fr-FR" sz="2000" dirty="0">
                <a:solidFill>
                  <a:srgbClr val="FFFF00"/>
                </a:solidFill>
                <a:ea typeface="Times New Roman" pitchFamily="18" charset="0"/>
                <a:cs typeface="Arial" pitchFamily="34" charset="0"/>
              </a:rPr>
              <a:t> </a:t>
            </a:r>
            <a:r>
              <a:rPr lang="fr-FR" sz="2000" dirty="0" err="1">
                <a:solidFill>
                  <a:srgbClr val="FFFF00"/>
                </a:solidFill>
                <a:ea typeface="Times New Roman" pitchFamily="18" charset="0"/>
                <a:cs typeface="Arial" pitchFamily="34" charset="0"/>
              </a:rPr>
              <a:t>way</a:t>
            </a:r>
            <a:r>
              <a:rPr lang="fr-FR" sz="2000" dirty="0">
                <a:solidFill>
                  <a:srgbClr val="FFFF00"/>
                </a:solidFill>
                <a:ea typeface="Times New Roman" pitchFamily="18" charset="0"/>
                <a:cs typeface="Arial" pitchFamily="34" charset="0"/>
              </a:rPr>
              <a:t> moins marqué que dans le cas de rotation antérieure).</a:t>
            </a:r>
          </a:p>
          <a:p>
            <a:pPr lvl="0" eaLnBrk="0" fontAlgn="base" hangingPunct="0">
              <a:spcBef>
                <a:spcPct val="0"/>
              </a:spcBef>
              <a:spcAft>
                <a:spcPct val="0"/>
              </a:spcAft>
              <a:buNone/>
              <a:tabLst>
                <a:tab pos="228600" algn="l"/>
              </a:tabLst>
            </a:pPr>
            <a:endParaRPr lang="fr-FR" dirty="0">
              <a:cs typeface="Arial" pitchFamily="34" charset="0"/>
            </a:endParaRPr>
          </a:p>
          <a:p>
            <a:pPr>
              <a:buNone/>
            </a:pPr>
            <a:endParaRPr lang="fr-FR" dirty="0">
              <a:ea typeface="Times New Roman" pitchFamily="18" charset="0"/>
              <a:cs typeface="Arial" pitchFamily="34" charset="0"/>
            </a:endParaRPr>
          </a:p>
          <a:p>
            <a:pPr>
              <a:buNone/>
            </a:pPr>
            <a:endParaRPr lang="fr-FR" dirty="0">
              <a:ea typeface="Times New Roman" pitchFamily="18" charset="0"/>
              <a:cs typeface="Arial" pitchFamily="34" charset="0"/>
            </a:endParaRPr>
          </a:p>
          <a:p>
            <a:pPr>
              <a:buNone/>
            </a:pPr>
            <a:endParaRPr lang="fr-FR" dirty="0">
              <a:ea typeface="Times New Roman" pitchFamily="18" charset="0"/>
              <a:cs typeface="Arial" pitchFamily="34" charset="0"/>
            </a:endParaRPr>
          </a:p>
          <a:p>
            <a:pPr>
              <a:buNone/>
            </a:pPr>
            <a:endParaRPr lang="fr-FR" dirty="0">
              <a:ea typeface="Times New Roman" pitchFamily="18" charset="0"/>
              <a:cs typeface="Arial" pitchFamily="34" charset="0"/>
            </a:endParaRPr>
          </a:p>
          <a:p>
            <a:pPr>
              <a:buNone/>
            </a:pPr>
            <a:endParaRPr lang="fr-FR" dirty="0">
              <a:ea typeface="Times New Roman" pitchFamily="18" charset="0"/>
              <a:cs typeface="Arial" pitchFamily="34" charset="0"/>
            </a:endParaRPr>
          </a:p>
          <a:p>
            <a:pPr>
              <a:buNone/>
            </a:pPr>
            <a:endParaRPr lang="fr-FR" dirty="0"/>
          </a:p>
        </p:txBody>
      </p:sp>
      <p:sp>
        <p:nvSpPr>
          <p:cNvPr id="4" name="Rectangle 3"/>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556792"/>
            <a:ext cx="8229600" cy="4767808"/>
          </a:xfrm>
        </p:spPr>
        <p:txBody>
          <a:bodyPr>
            <a:normAutofit/>
          </a:bodyPr>
          <a:lstStyle/>
          <a:p>
            <a:pPr lvl="0">
              <a:buNone/>
            </a:pPr>
            <a:r>
              <a:rPr lang="fr-FR" b="1" i="1" dirty="0"/>
              <a:t> </a:t>
            </a:r>
          </a:p>
          <a:p>
            <a:pPr lvl="0">
              <a:buNone/>
            </a:pPr>
            <a:r>
              <a:rPr lang="fr-FR" sz="2400" b="1" dirty="0">
                <a:ea typeface="Times New Roman" pitchFamily="18" charset="0"/>
                <a:cs typeface="Arial" pitchFamily="34" charset="0"/>
              </a:rPr>
              <a:t>La mesure de la place</a:t>
            </a:r>
            <a:r>
              <a:rPr lang="fr-FR" b="1" dirty="0"/>
              <a:t> </a:t>
            </a:r>
            <a:r>
              <a:rPr lang="fr-FR" b="1" dirty="0">
                <a:solidFill>
                  <a:schemeClr val="accent1"/>
                </a:solidFill>
              </a:rPr>
              <a:t>nécessaire</a:t>
            </a:r>
            <a:r>
              <a:rPr lang="fr-FR" b="1" dirty="0"/>
              <a:t> </a:t>
            </a:r>
            <a:r>
              <a:rPr lang="fr-FR" b="1" i="1" dirty="0"/>
              <a:t>: </a:t>
            </a:r>
            <a:endParaRPr lang="fr-FR" b="1" dirty="0"/>
          </a:p>
          <a:p>
            <a:pPr>
              <a:buNone/>
            </a:pPr>
            <a:r>
              <a:rPr lang="fr-FR" dirty="0"/>
              <a:t> La mesure de la place nécessaire avec des dents non évoluées se fait par différentes méthodes : </a:t>
            </a:r>
          </a:p>
          <a:p>
            <a:pPr>
              <a:buNone/>
            </a:pPr>
            <a:r>
              <a:rPr lang="fr-FR" dirty="0"/>
              <a:t> </a:t>
            </a:r>
          </a:p>
          <a:p>
            <a:pPr>
              <a:buNone/>
            </a:pPr>
            <a:r>
              <a:rPr lang="fr-FR" dirty="0"/>
              <a:t>- Méthode de </a:t>
            </a:r>
            <a:r>
              <a:rPr lang="fr-FR" dirty="0" err="1"/>
              <a:t>Moyers</a:t>
            </a:r>
            <a:r>
              <a:rPr lang="fr-FR" dirty="0"/>
              <a:t>  </a:t>
            </a:r>
          </a:p>
          <a:p>
            <a:pPr>
              <a:buNone/>
            </a:pPr>
            <a:r>
              <a:rPr lang="fr-FR" dirty="0"/>
              <a:t>- Méthode de </a:t>
            </a:r>
            <a:r>
              <a:rPr lang="fr-FR" dirty="0" err="1"/>
              <a:t>Stahle</a:t>
            </a:r>
            <a:endParaRPr lang="fr-FR" dirty="0"/>
          </a:p>
          <a:p>
            <a:pPr>
              <a:buNone/>
            </a:pPr>
            <a:r>
              <a:rPr lang="fr-FR" dirty="0"/>
              <a:t>-Méthode des dents témoins</a:t>
            </a:r>
          </a:p>
          <a:p>
            <a:pPr>
              <a:buNone/>
            </a:pPr>
            <a:r>
              <a:rPr lang="fr-FR" dirty="0"/>
              <a:t>-Méthode radiographique.</a:t>
            </a:r>
          </a:p>
          <a:p>
            <a:endParaRPr lang="fr-FR" dirty="0"/>
          </a:p>
        </p:txBody>
      </p:sp>
      <p:sp>
        <p:nvSpPr>
          <p:cNvPr id="4" name="Rectangle 3"/>
          <p:cNvSpPr/>
          <p:nvPr/>
        </p:nvSpPr>
        <p:spPr>
          <a:xfrm>
            <a:off x="0" y="332656"/>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ulle ronde 3"/>
          <p:cNvSpPr/>
          <p:nvPr/>
        </p:nvSpPr>
        <p:spPr>
          <a:xfrm>
            <a:off x="2339752" y="2996952"/>
            <a:ext cx="6572296" cy="3357586"/>
          </a:xfrm>
          <a:prstGeom prst="wedgeEllipseCallout">
            <a:avLst>
              <a:gd name="adj1" fmla="val -54449"/>
              <a:gd name="adj2" fmla="val 522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Alternative 4"/>
          <p:cNvSpPr/>
          <p:nvPr/>
        </p:nvSpPr>
        <p:spPr>
          <a:xfrm>
            <a:off x="971600" y="1700808"/>
            <a:ext cx="7143800" cy="1184152"/>
          </a:xfrm>
          <a:prstGeom prst="flowChartAlternateProcess">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43608" y="1916832"/>
            <a:ext cx="7072362" cy="830997"/>
          </a:xfrm>
          <a:prstGeom prst="rect">
            <a:avLst/>
          </a:prstGeom>
        </p:spPr>
        <p:txBody>
          <a:bodyPr wrap="square">
            <a:spAutoFit/>
          </a:bodyPr>
          <a:lstStyle/>
          <a:p>
            <a:r>
              <a:rPr lang="fr-FR" sz="2400" dirty="0">
                <a:latin typeface="Times New Roman" pitchFamily="18" charset="0"/>
                <a:cs typeface="Times New Roman" pitchFamily="18" charset="0"/>
              </a:rPr>
              <a:t>   Pour certains auteurs, </a:t>
            </a:r>
            <a:r>
              <a:rPr lang="fr-FR" sz="2400" b="1" dirty="0">
                <a:solidFill>
                  <a:srgbClr val="FF0000"/>
                </a:solidFill>
                <a:latin typeface="Times New Roman" pitchFamily="18" charset="0"/>
                <a:cs typeface="Times New Roman" pitchFamily="18" charset="0"/>
              </a:rPr>
              <a:t>70% </a:t>
            </a:r>
            <a:r>
              <a:rPr lang="fr-FR" sz="2400" dirty="0">
                <a:latin typeface="Times New Roman" pitchFamily="18" charset="0"/>
                <a:cs typeface="Times New Roman" pitchFamily="18" charset="0"/>
              </a:rPr>
              <a:t>de la population présente une DDM, si on prend en compte les dents de sagesse. </a:t>
            </a:r>
            <a:endParaRPr lang="fr-FR" sz="2400" dirty="0"/>
          </a:p>
        </p:txBody>
      </p:sp>
      <p:sp>
        <p:nvSpPr>
          <p:cNvPr id="7" name="Rectangle 6"/>
          <p:cNvSpPr/>
          <p:nvPr/>
        </p:nvSpPr>
        <p:spPr>
          <a:xfrm>
            <a:off x="-2061718" y="5429264"/>
            <a:ext cx="2061718" cy="523220"/>
          </a:xfrm>
          <a:prstGeom prst="rect">
            <a:avLst/>
          </a:prstGeom>
        </p:spPr>
        <p:txBody>
          <a:bodyPr wrap="none">
            <a:spAutoFit/>
          </a:bodyPr>
          <a:lstStyle/>
          <a:p>
            <a:r>
              <a:rPr lang="fr-FR" sz="2800" b="1" dirty="0">
                <a:latin typeface="Times New Roman" pitchFamily="18" charset="0"/>
                <a:cs typeface="Times New Roman" pitchFamily="18" charset="0"/>
              </a:rPr>
              <a:t>Pour BEGG</a:t>
            </a:r>
            <a:endParaRPr lang="fr-FR" sz="2800" b="1" dirty="0"/>
          </a:p>
        </p:txBody>
      </p:sp>
      <p:sp>
        <p:nvSpPr>
          <p:cNvPr id="8" name="Rectangle 7"/>
          <p:cNvSpPr/>
          <p:nvPr/>
        </p:nvSpPr>
        <p:spPr>
          <a:xfrm>
            <a:off x="2915816" y="3573016"/>
            <a:ext cx="5572164" cy="2492990"/>
          </a:xfrm>
          <a:prstGeom prst="rect">
            <a:avLst/>
          </a:prstGeom>
        </p:spPr>
        <p:txBody>
          <a:bodyPr wrap="square">
            <a:spAutoFit/>
          </a:bodyPr>
          <a:lstStyle/>
          <a:p>
            <a:pPr algn="just">
              <a:defRPr/>
            </a:pPr>
            <a:r>
              <a:rPr lang="fr-FR" sz="2400" dirty="0">
                <a:latin typeface="Times New Roman" pitchFamily="18" charset="0"/>
                <a:cs typeface="Times New Roman" pitchFamily="18" charset="0"/>
              </a:rPr>
              <a:t> </a:t>
            </a:r>
            <a:r>
              <a:rPr lang="fr-FR" sz="2200" dirty="0">
                <a:latin typeface="Times New Roman" pitchFamily="18" charset="0"/>
                <a:cs typeface="Times New Roman" pitchFamily="18" charset="0"/>
              </a:rPr>
              <a:t>La DDM est une caractéristique de l'homme moderne, elle serait liée à l'évolution de l'espèce due aux modifications des habitudes alimentaires (une alimentation molle entraîne une diminution de l'usure dentaire. Il n'y a alors pas de place pour l'évolution des dents de sagesse).</a:t>
            </a:r>
          </a:p>
        </p:txBody>
      </p:sp>
      <p:sp>
        <p:nvSpPr>
          <p:cNvPr id="9" name="Rectangle 8"/>
          <p:cNvSpPr/>
          <p:nvPr/>
        </p:nvSpPr>
        <p:spPr>
          <a:xfrm>
            <a:off x="0" y="0"/>
            <a:ext cx="9144000" cy="1569660"/>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7</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05347 -0.13526 C 0.05573 -0.14497 0.05902 -0.15769 0.06371 -0.16462 C 0.06597 -0.16786 0.06961 -0.16878 0.07239 -0.17202 C 0.07656 -0.18266 0.0835 -0.18566 0.09079 -0.18913 C 0.10069 -0.19376 0.11059 -0.19792 0.12014 -0.2037 C 0.13802 -0.20115 0.14062 -0.20324 0.15156 -0.18428 C 0.15364 -0.17387 0.15677 -0.16601 0.16007 -0.15722 C 0.1658 -0.14243 0.16059 -0.15283 0.16441 -0.14011 C 0.1658 -0.13549 0.17014 -0.12647 0.17152 -0.123 C 0.17343 -0.11283 0.17569 -0.10358 0.17986 -0.09595 C 0.18107 -0.0911 0.18211 -0.08624 0.18264 -0.08139 C 0.18385 -0.07653 0.18229 -0.07006 0.1842 -0.06659 C 0.18628 -0.06335 0.19027 -0.0652 0.19288 -0.06428 C 0.19705 -0.05988 0.20017 -0.0541 0.20434 -0.04971 C 0.20538 -0.04693 0.2059 -0.04393 0.20694 -0.04231 C 0.20833 -0.04046 0.21041 -0.04162 0.21128 -0.04 C 0.21493 -0.03376 0.21823 -0.02589 0.21979 -0.0178 C 0.22152 -0.01063 0.22257 -0.00254 0.22413 0.00416 C 0.2276 0.01734 0.23385 0.03283 0.2342 0.04833 C 0.23472 0.0622 0.2342 0.07584 0.2342 0.08994 " pathEditMode="relative" rAng="0" ptsTypes="fffffffffffffffffffA">
                                      <p:cBhvr>
                                        <p:cTn id="11" dur="2000" fill="hold"/>
                                        <p:tgtEl>
                                          <p:spTgt spid="7"/>
                                        </p:tgtEl>
                                        <p:attrNameLst>
                                          <p:attrName>ppt_x</p:attrName>
                                          <p:attrName>ppt_y</p:attrName>
                                        </p:attrNameLst>
                                      </p:cBhvr>
                                      <p:rCtr x="9100" y="7800"/>
                                    </p:animMotion>
                                  </p:childTnLst>
                                </p:cTn>
                              </p:par>
                            </p:childTnLst>
                          </p:cTn>
                        </p:par>
                        <p:par>
                          <p:cTn id="12" fill="hold">
                            <p:stCondLst>
                              <p:cond delay="2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1000"/>
                                        <p:tgtEl>
                                          <p:spTgt spid="4"/>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600200"/>
            <a:ext cx="9144000" cy="4972072"/>
          </a:xfrm>
        </p:spPr>
        <p:txBody>
          <a:bodyPr>
            <a:normAutofit/>
          </a:bodyPr>
          <a:lstStyle/>
          <a:p>
            <a:pPr lvl="0"/>
            <a:r>
              <a:rPr lang="fr-FR" b="1" i="1" u="sng" dirty="0"/>
              <a:t>Méthode de </a:t>
            </a:r>
            <a:r>
              <a:rPr lang="fr-FR" b="1" i="1" u="sng" dirty="0" err="1"/>
              <a:t>Moyers</a:t>
            </a:r>
            <a:r>
              <a:rPr lang="fr-FR" b="1" i="1" u="sng" dirty="0"/>
              <a:t> : </a:t>
            </a:r>
          </a:p>
          <a:p>
            <a:pPr lvl="0">
              <a:buNone/>
            </a:pPr>
            <a:endParaRPr lang="fr-FR" b="1" i="1" u="sng" dirty="0"/>
          </a:p>
          <a:p>
            <a:pPr>
              <a:buNone/>
            </a:pPr>
            <a:r>
              <a:rPr lang="fr-FR" b="1" dirty="0"/>
              <a:t>   </a:t>
            </a:r>
            <a:r>
              <a:rPr lang="fr-FR" dirty="0"/>
              <a:t>Elle  est basée sur une étude statistique de rapport entre la somme des quatre incisives inférieures d’une part, et la somme des canines et des prémolaires d’autre part. Le tableau de </a:t>
            </a:r>
            <a:r>
              <a:rPr lang="fr-FR" dirty="0" err="1"/>
              <a:t>Moyers</a:t>
            </a:r>
            <a:r>
              <a:rPr lang="fr-FR" dirty="0"/>
              <a:t> donne la probabilité de 0% à  95%. Il conseille de prendre la valeur de 75% pour la pratique clinique. </a:t>
            </a:r>
          </a:p>
          <a:p>
            <a:pPr>
              <a:buNone/>
            </a:pPr>
            <a:r>
              <a:rPr lang="fr-FR" dirty="0"/>
              <a:t>  </a:t>
            </a:r>
          </a:p>
          <a:p>
            <a:endParaRPr lang="fr-FR" dirty="0"/>
          </a:p>
        </p:txBody>
      </p:sp>
      <p:sp>
        <p:nvSpPr>
          <p:cNvPr id="4" name="Rectangle 3"/>
          <p:cNvSpPr/>
          <p:nvPr/>
        </p:nvSpPr>
        <p:spPr>
          <a:xfrm>
            <a:off x="0" y="404664"/>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0" y="620688"/>
            <a:ext cx="9144000" cy="6021288"/>
          </a:xfrm>
        </p:spPr>
        <p:txBody>
          <a:bodyPr>
            <a:normAutofit/>
          </a:bodyPr>
          <a:lstStyle/>
          <a:p>
            <a:pPr>
              <a:buNone/>
            </a:pPr>
            <a:r>
              <a:rPr lang="fr-FR" b="1" dirty="0"/>
              <a:t>       Tableau d’analyse de </a:t>
            </a:r>
            <a:r>
              <a:rPr lang="fr-FR" b="1" dirty="0" err="1"/>
              <a:t>Moyers</a:t>
            </a:r>
            <a:r>
              <a:rPr lang="fr-FR" b="1" dirty="0"/>
              <a:t>:</a:t>
            </a:r>
          </a:p>
          <a:p>
            <a:pPr>
              <a:buNone/>
            </a:pPr>
            <a:r>
              <a:rPr lang="fr-FR" b="1" dirty="0"/>
              <a:t>                                    </a:t>
            </a:r>
            <a:endParaRPr lang="fr-FR" dirty="0"/>
          </a:p>
          <a:p>
            <a:pPr>
              <a:buNone/>
            </a:pPr>
            <a:r>
              <a:rPr lang="fr-FR" b="1" dirty="0"/>
              <a:t> </a:t>
            </a:r>
            <a:endParaRPr lang="fr-FR" dirty="0"/>
          </a:p>
          <a:p>
            <a:pPr>
              <a:buNone/>
            </a:pPr>
            <a:r>
              <a:rPr lang="fr-FR" dirty="0"/>
              <a:t>  </a:t>
            </a:r>
          </a:p>
          <a:p>
            <a:pPr>
              <a:buNone/>
            </a:pPr>
            <a:endParaRPr lang="fr-FR" dirty="0"/>
          </a:p>
          <a:p>
            <a:pPr>
              <a:buNone/>
            </a:pPr>
            <a:endParaRPr lang="fr-FR" dirty="0"/>
          </a:p>
          <a:p>
            <a:pPr>
              <a:buNone/>
            </a:pPr>
            <a:endParaRPr lang="fr-FR" dirty="0"/>
          </a:p>
          <a:p>
            <a:pPr>
              <a:buNone/>
            </a:pPr>
            <a:r>
              <a:rPr lang="fr-FR" dirty="0"/>
              <a:t>                                </a:t>
            </a:r>
            <a:r>
              <a:rPr lang="fr-FR" sz="1800" dirty="0"/>
              <a:t>   </a:t>
            </a:r>
            <a:endParaRPr lang="fr-FR" dirty="0"/>
          </a:p>
        </p:txBody>
      </p:sp>
      <p:graphicFrame>
        <p:nvGraphicFramePr>
          <p:cNvPr id="4" name="Tableau 3"/>
          <p:cNvGraphicFramePr>
            <a:graphicFrameLocks noGrp="1"/>
          </p:cNvGraphicFramePr>
          <p:nvPr/>
        </p:nvGraphicFramePr>
        <p:xfrm>
          <a:off x="2738414" y="1412776"/>
          <a:ext cx="6405586" cy="2428892"/>
        </p:xfrm>
        <a:graphic>
          <a:graphicData uri="http://schemas.openxmlformats.org/drawingml/2006/table">
            <a:tbl>
              <a:tblPr/>
              <a:tblGrid>
                <a:gridCol w="782755">
                  <a:extLst>
                    <a:ext uri="{9D8B030D-6E8A-4147-A177-3AD203B41FA5}">
                      <a16:colId xmlns:a16="http://schemas.microsoft.com/office/drawing/2014/main" val="20000"/>
                    </a:ext>
                  </a:extLst>
                </a:gridCol>
                <a:gridCol w="5622831">
                  <a:extLst>
                    <a:ext uri="{9D8B030D-6E8A-4147-A177-3AD203B41FA5}">
                      <a16:colId xmlns:a16="http://schemas.microsoft.com/office/drawing/2014/main" val="20001"/>
                    </a:ext>
                  </a:extLst>
                </a:gridCol>
              </a:tblGrid>
              <a:tr h="275736">
                <a:tc>
                  <a:txBody>
                    <a:bodyPr/>
                    <a:lstStyle/>
                    <a:p>
                      <a:pPr>
                        <a:lnSpc>
                          <a:spcPct val="115000"/>
                        </a:lnSpc>
                        <a:spcAft>
                          <a:spcPts val="0"/>
                        </a:spcAft>
                      </a:pPr>
                      <a:r>
                        <a:rPr lang="fr-FR" sz="1300" dirty="0">
                          <a:latin typeface="Calibri"/>
                          <a:ea typeface="Calibri"/>
                          <a:cs typeface="Times New Roman"/>
                        </a:rPr>
                        <a:t>Ǿ 32- 42 </a:t>
                      </a:r>
                      <a:endParaRPr lang="fr-FR" sz="1000" dirty="0">
                        <a:latin typeface="Calibri"/>
                        <a:ea typeface="Calibri"/>
                        <a:cs typeface="Times New Roman"/>
                      </a:endParaRPr>
                    </a:p>
                  </a:txBody>
                  <a:tcPr marL="63050" marR="63050" marT="875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fr-FR" sz="1300" dirty="0">
                          <a:latin typeface="Calibri"/>
                          <a:ea typeface="Calibri"/>
                          <a:cs typeface="Times New Roman"/>
                        </a:rPr>
                        <a:t>19,5    20,0    20,5    21,0    21,5    22,0     22,5     23,0     23,5    24,0   24,5   25,0 </a:t>
                      </a:r>
                      <a:endParaRPr lang="fr-FR" sz="1000" dirty="0">
                        <a:latin typeface="Calibri"/>
                        <a:ea typeface="Calibri"/>
                        <a:cs typeface="Times New Roman"/>
                      </a:endParaRPr>
                    </a:p>
                  </a:txBody>
                  <a:tcPr marL="63050" marR="63050" marT="875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53156">
                <a:tc>
                  <a:txBody>
                    <a:bodyPr/>
                    <a:lstStyle/>
                    <a:p>
                      <a:pPr>
                        <a:lnSpc>
                          <a:spcPct val="115000"/>
                        </a:lnSpc>
                        <a:spcAft>
                          <a:spcPts val="0"/>
                        </a:spcAft>
                      </a:pPr>
                      <a:r>
                        <a:rPr lang="fr-FR" sz="1300" dirty="0">
                          <a:latin typeface="Calibri"/>
                          <a:ea typeface="Calibri"/>
                          <a:cs typeface="Times New Roman"/>
                        </a:rPr>
                        <a:t>95%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85%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75%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65%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50%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35%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5% </a:t>
                      </a:r>
                      <a:endParaRPr lang="fr-FR" sz="1000" dirty="0">
                        <a:latin typeface="Calibri"/>
                        <a:ea typeface="Calibri"/>
                        <a:cs typeface="Times New Roman"/>
                      </a:endParaRPr>
                    </a:p>
                  </a:txBody>
                  <a:tcPr marL="63050" marR="63050" marT="875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fr-FR" sz="1300" dirty="0">
                          <a:latin typeface="Calibri"/>
                          <a:ea typeface="Calibri"/>
                          <a:cs typeface="Times New Roman"/>
                        </a:rPr>
                        <a:t>21,6    21,8   22,1    22,4    22,7    22,9    23,2     23,5     23,8    24,0    24,3    24,6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21,0    21,3   21,5    21,8    22,1    22,4    22,6     22,9     23,2    23,5    23,7    24,0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20,6    20,9   21,2    21,5    21,8    22,0    22,3     22,6     22,9    23,1    23,4    23,7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20,4    20,6   20,9    21,2    21,5    21,8    22,0     22,3     22,6    22,8    23,1    23,4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20,0    20,3   20,6    20,8    21,1    21,4    21,7     21,9     22,2    22,5    22,8    23,0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19,6    19,9   20,2    20,5    20,8    21,0    21,3     21,6     21,9    22,1    22,4    22,7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19,4    19,7   19,9    20,2    20,5    20,8    21,0     21,3     21,6    21,9    22,1    22,4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19,0    19,3   19,6    19,9    20,2    20,4    20,7     21,0     21,3    21,5    21,8    22,1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18,5    18,8   19,0    19,3    19,6    19,9    20,1     20,4     20,7    21,0    21,2    21,5 </a:t>
                      </a:r>
                      <a:endParaRPr lang="fr-FR" sz="1000" dirty="0">
                        <a:latin typeface="Calibri"/>
                        <a:ea typeface="Calibri"/>
                        <a:cs typeface="Times New Roman"/>
                      </a:endParaRPr>
                    </a:p>
                  </a:txBody>
                  <a:tcPr marL="63050" marR="63050" marT="875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Tableau 4"/>
          <p:cNvGraphicFramePr>
            <a:graphicFrameLocks noGrp="1"/>
          </p:cNvGraphicFramePr>
          <p:nvPr/>
        </p:nvGraphicFramePr>
        <p:xfrm>
          <a:off x="2738382" y="4077072"/>
          <a:ext cx="6405618" cy="2572849"/>
        </p:xfrm>
        <a:graphic>
          <a:graphicData uri="http://schemas.openxmlformats.org/drawingml/2006/table">
            <a:tbl>
              <a:tblPr/>
              <a:tblGrid>
                <a:gridCol w="796552">
                  <a:extLst>
                    <a:ext uri="{9D8B030D-6E8A-4147-A177-3AD203B41FA5}">
                      <a16:colId xmlns:a16="http://schemas.microsoft.com/office/drawing/2014/main" val="20000"/>
                    </a:ext>
                  </a:extLst>
                </a:gridCol>
                <a:gridCol w="5609066">
                  <a:extLst>
                    <a:ext uri="{9D8B030D-6E8A-4147-A177-3AD203B41FA5}">
                      <a16:colId xmlns:a16="http://schemas.microsoft.com/office/drawing/2014/main" val="20001"/>
                    </a:ext>
                  </a:extLst>
                </a:gridCol>
              </a:tblGrid>
              <a:tr h="261207">
                <a:tc>
                  <a:txBody>
                    <a:bodyPr/>
                    <a:lstStyle/>
                    <a:p>
                      <a:pPr>
                        <a:lnSpc>
                          <a:spcPct val="115000"/>
                        </a:lnSpc>
                        <a:spcAft>
                          <a:spcPts val="0"/>
                        </a:spcAft>
                      </a:pPr>
                      <a:r>
                        <a:rPr lang="fr-FR" sz="1300" dirty="0">
                          <a:latin typeface="Calibri"/>
                          <a:ea typeface="Calibri"/>
                          <a:cs typeface="Times New Roman"/>
                        </a:rPr>
                        <a:t>Ø 32- 42 </a:t>
                      </a:r>
                      <a:endParaRPr lang="fr-FR" sz="1000" dirty="0">
                        <a:latin typeface="Calibri"/>
                        <a:ea typeface="Calibri"/>
                        <a:cs typeface="Times New Roman"/>
                      </a:endParaRPr>
                    </a:p>
                  </a:txBody>
                  <a:tcPr marL="62761" marR="62761" marT="871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fr-FR" sz="1300">
                          <a:latin typeface="Calibri"/>
                          <a:ea typeface="Calibri"/>
                          <a:cs typeface="Times New Roman"/>
                        </a:rPr>
                        <a:t>19,5    20,0    20,5     21,0     21,5    22,0    22,5    23,0     23,5    24,0     24,5    25,0 </a:t>
                      </a:r>
                      <a:endParaRPr lang="fr-FR" sz="1000">
                        <a:latin typeface="Calibri"/>
                        <a:ea typeface="Calibri"/>
                        <a:cs typeface="Times New Roman"/>
                      </a:endParaRPr>
                    </a:p>
                  </a:txBody>
                  <a:tcPr marL="62761" marR="62761" marT="871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11642">
                <a:tc>
                  <a:txBody>
                    <a:bodyPr/>
                    <a:lstStyle/>
                    <a:p>
                      <a:pPr>
                        <a:lnSpc>
                          <a:spcPct val="115000"/>
                        </a:lnSpc>
                        <a:spcAft>
                          <a:spcPts val="0"/>
                        </a:spcAft>
                      </a:pPr>
                      <a:r>
                        <a:rPr lang="fr-FR" sz="1300" dirty="0">
                          <a:latin typeface="Calibri"/>
                          <a:ea typeface="Calibri"/>
                          <a:cs typeface="Times New Roman"/>
                        </a:rPr>
                        <a:t>95%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85%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75%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65%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50%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35%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15%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5% </a:t>
                      </a:r>
                      <a:endParaRPr lang="fr-FR" sz="1000" dirty="0">
                        <a:latin typeface="Calibri"/>
                        <a:ea typeface="Calibri"/>
                        <a:cs typeface="Times New Roman"/>
                      </a:endParaRPr>
                    </a:p>
                  </a:txBody>
                  <a:tcPr marL="62761" marR="62761" marT="871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fr-FR" sz="1300" dirty="0">
                          <a:latin typeface="Calibri"/>
                          <a:ea typeface="Calibri"/>
                          <a:cs typeface="Times New Roman"/>
                        </a:rPr>
                        <a:t>21,1    21,4    21,7     22,0     22,3    22,6    22,9    23,2     23,5    23,8     24,1    25,4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20,5    20,8    21,1    21,4     21,7    22,0    22,3     22,6     22,9    23,2    23,5    23,8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20,1   20,4     20,7    21,0     21,3    21,6     21,9     22,2    22,5     22,8    23,1   23,4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19,8    20,1    20,4    20,7    21,0    21,3    21,6     21,9    22,2     22,3      22,8    23,1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19,4    19,7    20,0    20,3    20,7    20,9    21,2    21,5    21,8    22,1      22,4    22,7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19,0    19,3   19,6     19,9    20,2    20,5    20,8     21,1    21,4    21,7     22,0    22,3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18,7    19,8   19,3     19,6    19,9    20,2    20,5    20,8     21,1    21,4    21,7    22,3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18,4    18,7    19,0    19,3    19,6    19,8    20,1    20,4    20,7     21,0    21,3    21,6 </a:t>
                      </a:r>
                      <a:endParaRPr lang="fr-FR" sz="1000" dirty="0">
                        <a:latin typeface="Calibri"/>
                        <a:ea typeface="Calibri"/>
                        <a:cs typeface="Times New Roman"/>
                      </a:endParaRPr>
                    </a:p>
                    <a:p>
                      <a:pPr>
                        <a:lnSpc>
                          <a:spcPct val="115000"/>
                        </a:lnSpc>
                        <a:spcAft>
                          <a:spcPts val="0"/>
                        </a:spcAft>
                      </a:pPr>
                      <a:r>
                        <a:rPr lang="fr-FR" sz="1300" dirty="0">
                          <a:latin typeface="Calibri"/>
                          <a:ea typeface="Calibri"/>
                          <a:cs typeface="Times New Roman"/>
                        </a:rPr>
                        <a:t>17,7    18,0    18,3    18,6    18,9     19,2    19,5    19,8    20,1     20,4    20,7    21,0 </a:t>
                      </a:r>
                      <a:endParaRPr lang="fr-FR" sz="1000" dirty="0">
                        <a:latin typeface="Calibri"/>
                        <a:ea typeface="Calibri"/>
                        <a:cs typeface="Times New Roman"/>
                      </a:endParaRPr>
                    </a:p>
                  </a:txBody>
                  <a:tcPr marL="62761" marR="62761" marT="871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ZoneTexte 5"/>
          <p:cNvSpPr txBox="1"/>
          <p:nvPr/>
        </p:nvSpPr>
        <p:spPr>
          <a:xfrm>
            <a:off x="0" y="1268760"/>
            <a:ext cx="2699792" cy="5909310"/>
          </a:xfrm>
          <a:prstGeom prst="rect">
            <a:avLst/>
          </a:prstGeom>
          <a:noFill/>
        </p:spPr>
        <p:txBody>
          <a:bodyPr wrap="square" rtlCol="0">
            <a:spAutoFit/>
          </a:bodyPr>
          <a:lstStyle/>
          <a:p>
            <a:pPr lvl="0" fontAlgn="base">
              <a:spcBef>
                <a:spcPct val="0"/>
              </a:spcBef>
              <a:spcAft>
                <a:spcPct val="0"/>
              </a:spcAft>
              <a:tabLst>
                <a:tab pos="631825" algn="l"/>
              </a:tabLst>
            </a:pPr>
            <a:r>
              <a:rPr lang="fr-FR" b="1" u="sng" dirty="0">
                <a:ea typeface="Times New Roman" pitchFamily="18" charset="0"/>
                <a:cs typeface="Arial" pitchFamily="34" charset="0"/>
              </a:rPr>
              <a:t>Exemple :</a:t>
            </a:r>
            <a:r>
              <a:rPr lang="fr-FR" dirty="0">
                <a:ea typeface="Times New Roman" pitchFamily="18" charset="0"/>
                <a:cs typeface="Arial" pitchFamily="34" charset="0"/>
              </a:rPr>
              <a:t> </a:t>
            </a:r>
          </a:p>
          <a:p>
            <a:pPr lvl="0" fontAlgn="base">
              <a:spcBef>
                <a:spcPct val="0"/>
              </a:spcBef>
              <a:spcAft>
                <a:spcPct val="0"/>
              </a:spcAft>
              <a:tabLst>
                <a:tab pos="631825" algn="l"/>
              </a:tabLst>
            </a:pPr>
            <a:r>
              <a:rPr lang="fr-FR" dirty="0">
                <a:ea typeface="Times New Roman" pitchFamily="18" charset="0"/>
                <a:cs typeface="Arial" pitchFamily="34" charset="0"/>
              </a:rPr>
              <a:t>          </a:t>
            </a:r>
            <a:endParaRPr lang="fr-FR" dirty="0">
              <a:cs typeface="Arial" pitchFamily="34" charset="0"/>
            </a:endParaRPr>
          </a:p>
          <a:p>
            <a:pPr lvl="0" fontAlgn="base">
              <a:spcBef>
                <a:spcPct val="0"/>
              </a:spcBef>
              <a:spcAft>
                <a:spcPct val="0"/>
              </a:spcAft>
              <a:buFontTx/>
              <a:buChar char="-"/>
              <a:tabLst>
                <a:tab pos="631825" algn="l"/>
              </a:tabLst>
            </a:pPr>
            <a:r>
              <a:rPr lang="fr-FR" dirty="0">
                <a:ea typeface="Times New Roman" pitchFamily="18" charset="0"/>
                <a:cs typeface="Arial" pitchFamily="34" charset="0"/>
              </a:rPr>
              <a:t>Espace disponible </a:t>
            </a:r>
            <a:r>
              <a:rPr lang="fr-FR" dirty="0">
                <a:solidFill>
                  <a:srgbClr val="FF0000"/>
                </a:solidFill>
                <a:ea typeface="Times New Roman" pitchFamily="18" charset="0"/>
                <a:cs typeface="Arial" pitchFamily="34" charset="0"/>
              </a:rPr>
              <a:t>: 69</a:t>
            </a:r>
            <a:r>
              <a:rPr lang="fr-FR" dirty="0">
                <a:ea typeface="Times New Roman" pitchFamily="18" charset="0"/>
                <a:cs typeface="Arial" pitchFamily="34" charset="0"/>
              </a:rPr>
              <a:t> mm à l’arcade inférieure.</a:t>
            </a:r>
            <a:endParaRPr lang="fr-FR" dirty="0">
              <a:cs typeface="Arial" pitchFamily="34" charset="0"/>
            </a:endParaRPr>
          </a:p>
          <a:p>
            <a:pPr lvl="0" fontAlgn="base">
              <a:spcBef>
                <a:spcPct val="0"/>
              </a:spcBef>
              <a:spcAft>
                <a:spcPct val="0"/>
              </a:spcAft>
              <a:tabLst>
                <a:tab pos="631825" algn="l"/>
              </a:tabLst>
            </a:pPr>
            <a:r>
              <a:rPr lang="fr-FR" dirty="0">
                <a:ea typeface="Times New Roman" pitchFamily="18" charset="0"/>
                <a:cs typeface="Arial" pitchFamily="34" charset="0"/>
              </a:rPr>
              <a:t>- Espace disponible : </a:t>
            </a:r>
            <a:r>
              <a:rPr lang="fr-FR" dirty="0">
                <a:solidFill>
                  <a:srgbClr val="FF0000"/>
                </a:solidFill>
                <a:ea typeface="Times New Roman" pitchFamily="18" charset="0"/>
                <a:cs typeface="Arial" pitchFamily="34" charset="0"/>
              </a:rPr>
              <a:t>65,6</a:t>
            </a:r>
            <a:r>
              <a:rPr lang="fr-FR" dirty="0">
                <a:ea typeface="Times New Roman" pitchFamily="18" charset="0"/>
                <a:cs typeface="Arial" pitchFamily="34" charset="0"/>
              </a:rPr>
              <a:t> mm (après soustraction de Lee </a:t>
            </a:r>
            <a:r>
              <a:rPr lang="fr-FR" dirty="0" err="1">
                <a:ea typeface="Times New Roman" pitchFamily="18" charset="0"/>
                <a:cs typeface="Arial" pitchFamily="34" charset="0"/>
              </a:rPr>
              <a:t>way</a:t>
            </a:r>
            <a:r>
              <a:rPr lang="fr-FR" dirty="0">
                <a:ea typeface="Times New Roman" pitchFamily="18" charset="0"/>
                <a:cs typeface="Arial" pitchFamily="34" charset="0"/>
              </a:rPr>
              <a:t> )</a:t>
            </a:r>
            <a:endParaRPr lang="fr-FR" dirty="0">
              <a:cs typeface="Arial" pitchFamily="34" charset="0"/>
            </a:endParaRPr>
          </a:p>
          <a:p>
            <a:pPr lvl="0" eaLnBrk="0" fontAlgn="base" hangingPunct="0">
              <a:spcBef>
                <a:spcPct val="0"/>
              </a:spcBef>
              <a:spcAft>
                <a:spcPct val="0"/>
              </a:spcAft>
              <a:tabLst>
                <a:tab pos="631825" algn="l"/>
              </a:tabLst>
            </a:pPr>
            <a:r>
              <a:rPr lang="fr-FR" dirty="0">
                <a:ea typeface="Times New Roman" pitchFamily="18" charset="0"/>
                <a:cs typeface="Arial" pitchFamily="34" charset="0"/>
              </a:rPr>
              <a:t> - la somme des largeurs </a:t>
            </a:r>
            <a:r>
              <a:rPr lang="fr-FR" dirty="0" err="1">
                <a:ea typeface="Times New Roman" pitchFamily="18" charset="0"/>
                <a:cs typeface="Arial" pitchFamily="34" charset="0"/>
              </a:rPr>
              <a:t>mésiodistales</a:t>
            </a:r>
            <a:r>
              <a:rPr lang="fr-FR" dirty="0">
                <a:ea typeface="Times New Roman" pitchFamily="18" charset="0"/>
                <a:cs typeface="Arial" pitchFamily="34" charset="0"/>
              </a:rPr>
              <a:t> des incisives inférieures : </a:t>
            </a:r>
            <a:r>
              <a:rPr lang="fr-FR" dirty="0">
                <a:solidFill>
                  <a:srgbClr val="FF0000"/>
                </a:solidFill>
                <a:ea typeface="Times New Roman" pitchFamily="18" charset="0"/>
                <a:cs typeface="Arial" pitchFamily="34" charset="0"/>
              </a:rPr>
              <a:t>23,6</a:t>
            </a:r>
            <a:r>
              <a:rPr lang="fr-FR" dirty="0">
                <a:ea typeface="Times New Roman" pitchFamily="18" charset="0"/>
                <a:cs typeface="Arial" pitchFamily="34" charset="0"/>
              </a:rPr>
              <a:t> mm.</a:t>
            </a:r>
            <a:endParaRPr lang="fr-FR" dirty="0">
              <a:cs typeface="Arial" pitchFamily="34" charset="0"/>
            </a:endParaRPr>
          </a:p>
          <a:p>
            <a:pPr lvl="0" eaLnBrk="0" fontAlgn="base" hangingPunct="0">
              <a:spcBef>
                <a:spcPct val="0"/>
              </a:spcBef>
              <a:spcAft>
                <a:spcPct val="0"/>
              </a:spcAft>
              <a:tabLst>
                <a:tab pos="631825" algn="l"/>
              </a:tabLst>
            </a:pPr>
            <a:r>
              <a:rPr lang="fr-FR" dirty="0">
                <a:ea typeface="Times New Roman" pitchFamily="18" charset="0"/>
                <a:cs typeface="Arial" pitchFamily="34" charset="0"/>
              </a:rPr>
              <a:t> * On peut prédire (d’après le tableau), avec une probabilité de </a:t>
            </a:r>
            <a:r>
              <a:rPr lang="fr-FR" dirty="0">
                <a:solidFill>
                  <a:srgbClr val="FF0000"/>
                </a:solidFill>
                <a:ea typeface="Times New Roman" pitchFamily="18" charset="0"/>
                <a:cs typeface="Arial" pitchFamily="34" charset="0"/>
              </a:rPr>
              <a:t>75%</a:t>
            </a:r>
            <a:r>
              <a:rPr lang="fr-FR" dirty="0">
                <a:ea typeface="Times New Roman" pitchFamily="18" charset="0"/>
                <a:cs typeface="Arial" pitchFamily="34" charset="0"/>
              </a:rPr>
              <a:t> que le diamètre total des canines et prémolaires sera à l’arcade inférieure de : </a:t>
            </a:r>
            <a:r>
              <a:rPr lang="fr-FR" dirty="0">
                <a:solidFill>
                  <a:srgbClr val="FF0000"/>
                </a:solidFill>
                <a:ea typeface="Times New Roman" pitchFamily="18" charset="0"/>
                <a:cs typeface="Arial" pitchFamily="34" charset="0"/>
              </a:rPr>
              <a:t>22,5</a:t>
            </a:r>
            <a:r>
              <a:rPr lang="fr-FR" dirty="0">
                <a:ea typeface="Times New Roman" pitchFamily="18" charset="0"/>
                <a:cs typeface="Arial" pitchFamily="34" charset="0"/>
              </a:rPr>
              <a:t> mm pour chaque </a:t>
            </a:r>
            <a:r>
              <a:rPr lang="fr-FR" dirty="0" err="1">
                <a:ea typeface="Times New Roman" pitchFamily="18" charset="0"/>
                <a:cs typeface="Arial" pitchFamily="34" charset="0"/>
              </a:rPr>
              <a:t>hémiarcade</a:t>
            </a:r>
            <a:r>
              <a:rPr lang="fr-FR" dirty="0">
                <a:ea typeface="Times New Roman" pitchFamily="18" charset="0"/>
                <a:cs typeface="Arial" pitchFamily="34" charset="0"/>
              </a:rPr>
              <a:t> :</a:t>
            </a:r>
            <a:endParaRPr lang="fr-FR" dirty="0">
              <a:cs typeface="Arial" pitchFamily="34" charset="0"/>
            </a:endParaRPr>
          </a:p>
          <a:p>
            <a:pPr lvl="0" eaLnBrk="0" fontAlgn="base" hangingPunct="0">
              <a:spcBef>
                <a:spcPct val="0"/>
              </a:spcBef>
              <a:spcAft>
                <a:spcPct val="0"/>
              </a:spcAft>
              <a:buFontTx/>
              <a:buChar char="•"/>
              <a:tabLst>
                <a:tab pos="631825" algn="l"/>
              </a:tabLst>
            </a:pPr>
            <a:r>
              <a:rPr lang="fr-FR" dirty="0">
                <a:ea typeface="Times New Roman" pitchFamily="18" charset="0"/>
                <a:cs typeface="Arial" pitchFamily="34" charset="0"/>
              </a:rPr>
              <a:t>DDM = </a:t>
            </a:r>
            <a:r>
              <a:rPr lang="fr-FR" dirty="0">
                <a:solidFill>
                  <a:srgbClr val="FF0000"/>
                </a:solidFill>
                <a:ea typeface="Times New Roman" pitchFamily="18" charset="0"/>
                <a:cs typeface="Arial" pitchFamily="34" charset="0"/>
              </a:rPr>
              <a:t>- 3</a:t>
            </a:r>
            <a:r>
              <a:rPr lang="fr-FR" dirty="0">
                <a:ea typeface="Times New Roman" pitchFamily="18" charset="0"/>
                <a:cs typeface="Arial" pitchFamily="34" charset="0"/>
              </a:rPr>
              <a:t> mm ,donc, nous nous retrouvons dans un cas de DDM limite.</a:t>
            </a:r>
            <a:endParaRPr lang="fr-FR" dirty="0">
              <a:cs typeface="Arial" pitchFamily="34" charset="0"/>
            </a:endParaRPr>
          </a:p>
          <a:p>
            <a:endParaRPr lang="fr-FR" dirty="0"/>
          </a:p>
        </p:txBody>
      </p:sp>
      <p:sp>
        <p:nvSpPr>
          <p:cNvPr id="7" name="Rectangle 6"/>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179512" y="1028608"/>
            <a:ext cx="3888432" cy="6000792"/>
          </a:xfrm>
        </p:spPr>
        <p:txBody>
          <a:bodyPr>
            <a:normAutofit/>
          </a:bodyPr>
          <a:lstStyle/>
          <a:p>
            <a:r>
              <a:rPr kumimoji="0" lang="fr-FR" b="1" i="0" u="none" strike="noStrike" cap="none" normalizeH="0" baseline="0" dirty="0">
                <a:ln>
                  <a:noFill/>
                </a:ln>
                <a:solidFill>
                  <a:schemeClr val="tx1"/>
                </a:solidFill>
                <a:effectLst/>
                <a:ea typeface="Times New Roman" pitchFamily="18" charset="0"/>
                <a:cs typeface="Arial" pitchFamily="34" charset="0"/>
              </a:rPr>
              <a:t> </a:t>
            </a:r>
            <a:r>
              <a:rPr kumimoji="0" lang="fr-FR" b="1" i="1" u="sng" strike="noStrike" cap="none" normalizeH="0" baseline="0" dirty="0">
                <a:ln>
                  <a:noFill/>
                </a:ln>
                <a:effectLst/>
                <a:ea typeface="Times New Roman" pitchFamily="18" charset="0"/>
                <a:cs typeface="Arial" pitchFamily="34" charset="0"/>
              </a:rPr>
              <a:t>Méthode de </a:t>
            </a:r>
            <a:r>
              <a:rPr kumimoji="0" lang="fr-FR" b="1" i="1" u="sng" strike="noStrike" cap="none" normalizeH="0" baseline="0" dirty="0" err="1">
                <a:ln>
                  <a:noFill/>
                </a:ln>
                <a:effectLst/>
                <a:ea typeface="Times New Roman" pitchFamily="18" charset="0"/>
                <a:cs typeface="Arial" pitchFamily="34" charset="0"/>
              </a:rPr>
              <a:t>Stahle</a:t>
            </a:r>
            <a:r>
              <a:rPr kumimoji="0" lang="fr-FR" b="1" i="1" u="sng" strike="noStrike" cap="none" normalizeH="0" baseline="0" dirty="0">
                <a:ln>
                  <a:noFill/>
                </a:ln>
                <a:effectLst/>
                <a:ea typeface="Times New Roman" pitchFamily="18" charset="0"/>
                <a:cs typeface="Arial" pitchFamily="34" charset="0"/>
              </a:rPr>
              <a:t> :</a:t>
            </a:r>
            <a:endParaRPr kumimoji="0" lang="fr-FR" b="0" i="1" u="sng" strike="noStrike" cap="none" normalizeH="0" baseline="0" dirty="0">
              <a:ln>
                <a:noFill/>
              </a:ln>
              <a:effectLst/>
              <a:cs typeface="Arial" pitchFamily="34" charset="0"/>
            </a:endParaRPr>
          </a:p>
          <a:p>
            <a:pPr marL="0" lvl="0" indent="0" eaLnBrk="0" fontAlgn="base" hangingPunct="0">
              <a:spcBef>
                <a:spcPct val="0"/>
              </a:spcBef>
              <a:spcAft>
                <a:spcPct val="0"/>
              </a:spcAft>
              <a:buNone/>
              <a:tabLst>
                <a:tab pos="631825" algn="l"/>
              </a:tabLst>
            </a:pPr>
            <a:r>
              <a:rPr kumimoji="0" lang="fr-FR" sz="2600" b="0" i="0" u="none" strike="noStrike" cap="none" normalizeH="0" baseline="0" dirty="0">
                <a:ln>
                  <a:noFill/>
                </a:ln>
                <a:solidFill>
                  <a:schemeClr val="tx1"/>
                </a:solidFill>
                <a:effectLst/>
                <a:ea typeface="Times New Roman" pitchFamily="18" charset="0"/>
                <a:cs typeface="Arial" pitchFamily="34" charset="0"/>
              </a:rPr>
              <a:t>Cette méthode concerne les canines en position très haute ou en rotation.</a:t>
            </a:r>
            <a:endParaRPr kumimoji="0" lang="fr-FR" sz="26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FontTx/>
              <a:buChar char="•"/>
              <a:tabLst>
                <a:tab pos="631825" algn="l"/>
              </a:tabLst>
            </a:pPr>
            <a:r>
              <a:rPr kumimoji="0" lang="fr-FR" sz="2600" b="1" i="1" u="none" strike="noStrike" cap="none" normalizeH="0" baseline="0" dirty="0">
                <a:ln>
                  <a:noFill/>
                </a:ln>
                <a:solidFill>
                  <a:schemeClr val="tx1"/>
                </a:solidFill>
                <a:effectLst/>
                <a:ea typeface="Times New Roman" pitchFamily="18" charset="0"/>
                <a:cs typeface="Arial" pitchFamily="34" charset="0"/>
              </a:rPr>
              <a:t>La canine supérieure = 9/10 </a:t>
            </a:r>
            <a:r>
              <a:rPr kumimoji="0" lang="fr-FR" sz="2600" b="0" i="0" u="none" strike="noStrike" cap="none" normalizeH="0" baseline="0" dirty="0">
                <a:ln>
                  <a:noFill/>
                </a:ln>
                <a:solidFill>
                  <a:schemeClr val="tx1"/>
                </a:solidFill>
                <a:effectLst/>
                <a:ea typeface="Times New Roman" pitchFamily="18" charset="0"/>
                <a:cs typeface="Arial" pitchFamily="34" charset="0"/>
              </a:rPr>
              <a:t>de l’incisive centrale supérieure de la même arcade.</a:t>
            </a:r>
            <a:endParaRPr kumimoji="0" lang="fr-FR" sz="26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FontTx/>
              <a:buChar char="•"/>
              <a:tabLst>
                <a:tab pos="631825" algn="l"/>
              </a:tabLst>
            </a:pPr>
            <a:r>
              <a:rPr kumimoji="0" lang="fr-FR" sz="2600" b="1" i="1" u="none" strike="noStrike" cap="none" normalizeH="0" baseline="0" dirty="0">
                <a:ln>
                  <a:noFill/>
                </a:ln>
                <a:solidFill>
                  <a:schemeClr val="tx1"/>
                </a:solidFill>
                <a:effectLst/>
                <a:ea typeface="Times New Roman" pitchFamily="18" charset="0"/>
                <a:cs typeface="Arial" pitchFamily="34" charset="0"/>
              </a:rPr>
              <a:t>La canine inférieure = 5/4 </a:t>
            </a:r>
            <a:r>
              <a:rPr kumimoji="0" lang="fr-FR" sz="2600" b="0" i="0" u="none" strike="noStrike" cap="none" normalizeH="0" baseline="0" dirty="0">
                <a:ln>
                  <a:noFill/>
                </a:ln>
                <a:solidFill>
                  <a:schemeClr val="tx1"/>
                </a:solidFill>
                <a:effectLst/>
                <a:ea typeface="Times New Roman" pitchFamily="18" charset="0"/>
                <a:cs typeface="Arial" pitchFamily="34" charset="0"/>
              </a:rPr>
              <a:t>de l’incisive centrale inférieure de la même arcade.</a:t>
            </a:r>
            <a:endParaRPr kumimoji="0" lang="fr-FR" sz="26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FontTx/>
              <a:buChar char="•"/>
              <a:tabLst>
                <a:tab pos="631825" algn="l"/>
              </a:tabLst>
            </a:pPr>
            <a:r>
              <a:rPr kumimoji="0" lang="fr-FR" sz="2600" b="0" i="0" u="none" strike="noStrike" cap="none" normalizeH="0" baseline="0" dirty="0">
                <a:ln>
                  <a:noFill/>
                </a:ln>
                <a:solidFill>
                  <a:schemeClr val="tx1"/>
                </a:solidFill>
                <a:effectLst/>
                <a:ea typeface="Times New Roman" pitchFamily="18" charset="0"/>
                <a:cs typeface="Arial" pitchFamily="34" charset="0"/>
              </a:rPr>
              <a:t>Le tableau suivant donne les valeurs basées sur les proportions exactes.</a:t>
            </a:r>
          </a:p>
          <a:p>
            <a:pPr marL="0" lvl="0" indent="0" eaLnBrk="0" fontAlgn="base" hangingPunct="0">
              <a:spcBef>
                <a:spcPct val="0"/>
              </a:spcBef>
              <a:spcAft>
                <a:spcPct val="0"/>
              </a:spcAft>
              <a:buNone/>
              <a:tabLst>
                <a:tab pos="631825" algn="l"/>
              </a:tabLst>
            </a:pPr>
            <a:endParaRPr kumimoji="0" lang="fr-FR"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tabLst>
                <a:tab pos="631825" algn="l"/>
              </a:tabLst>
            </a:pPr>
            <a:endParaRPr kumimoji="0" lang="fr-FR" b="0" i="0" u="none" strike="noStrike" cap="none" normalizeH="0" baseline="0" dirty="0">
              <a:ln>
                <a:noFill/>
              </a:ln>
              <a:solidFill>
                <a:schemeClr val="tx1"/>
              </a:solidFill>
              <a:effectLst/>
              <a:cs typeface="Arial" pitchFamily="34" charset="0"/>
            </a:endParaRPr>
          </a:p>
          <a:p>
            <a:pPr>
              <a:buNone/>
            </a:pPr>
            <a:endParaRPr lang="fr-FR" dirty="0"/>
          </a:p>
        </p:txBody>
      </p:sp>
      <p:graphicFrame>
        <p:nvGraphicFramePr>
          <p:cNvPr id="4" name="Tableau 3"/>
          <p:cNvGraphicFramePr>
            <a:graphicFrameLocks noGrp="1"/>
          </p:cNvGraphicFramePr>
          <p:nvPr/>
        </p:nvGraphicFramePr>
        <p:xfrm>
          <a:off x="4067944" y="1268760"/>
          <a:ext cx="4824534" cy="5328590"/>
        </p:xfrm>
        <a:graphic>
          <a:graphicData uri="http://schemas.openxmlformats.org/drawingml/2006/table">
            <a:tbl>
              <a:tblPr>
                <a:tableStyleId>{3C2FFA5D-87B4-456A-9821-1D502468CF0F}</a:tableStyleId>
              </a:tblPr>
              <a:tblGrid>
                <a:gridCol w="775001">
                  <a:extLst>
                    <a:ext uri="{9D8B030D-6E8A-4147-A177-3AD203B41FA5}">
                      <a16:colId xmlns:a16="http://schemas.microsoft.com/office/drawing/2014/main" val="20000"/>
                    </a:ext>
                  </a:extLst>
                </a:gridCol>
                <a:gridCol w="641380">
                  <a:extLst>
                    <a:ext uri="{9D8B030D-6E8A-4147-A177-3AD203B41FA5}">
                      <a16:colId xmlns:a16="http://schemas.microsoft.com/office/drawing/2014/main" val="20001"/>
                    </a:ext>
                  </a:extLst>
                </a:gridCol>
                <a:gridCol w="641380">
                  <a:extLst>
                    <a:ext uri="{9D8B030D-6E8A-4147-A177-3AD203B41FA5}">
                      <a16:colId xmlns:a16="http://schemas.microsoft.com/office/drawing/2014/main" val="20002"/>
                    </a:ext>
                  </a:extLst>
                </a:gridCol>
                <a:gridCol w="187886">
                  <a:extLst>
                    <a:ext uri="{9D8B030D-6E8A-4147-A177-3AD203B41FA5}">
                      <a16:colId xmlns:a16="http://schemas.microsoft.com/office/drawing/2014/main" val="20003"/>
                    </a:ext>
                  </a:extLst>
                </a:gridCol>
                <a:gridCol w="761639">
                  <a:extLst>
                    <a:ext uri="{9D8B030D-6E8A-4147-A177-3AD203B41FA5}">
                      <a16:colId xmlns:a16="http://schemas.microsoft.com/office/drawing/2014/main" val="20004"/>
                    </a:ext>
                  </a:extLst>
                </a:gridCol>
                <a:gridCol w="855175">
                  <a:extLst>
                    <a:ext uri="{9D8B030D-6E8A-4147-A177-3AD203B41FA5}">
                      <a16:colId xmlns:a16="http://schemas.microsoft.com/office/drawing/2014/main" val="20005"/>
                    </a:ext>
                  </a:extLst>
                </a:gridCol>
                <a:gridCol w="962073">
                  <a:extLst>
                    <a:ext uri="{9D8B030D-6E8A-4147-A177-3AD203B41FA5}">
                      <a16:colId xmlns:a16="http://schemas.microsoft.com/office/drawing/2014/main" val="20006"/>
                    </a:ext>
                  </a:extLst>
                </a:gridCol>
              </a:tblGrid>
              <a:tr h="205322">
                <a:tc gridSpan="3">
                  <a:txBody>
                    <a:bodyPr/>
                    <a:lstStyle/>
                    <a:p>
                      <a:pPr algn="l">
                        <a:lnSpc>
                          <a:spcPct val="115000"/>
                        </a:lnSpc>
                        <a:spcAft>
                          <a:spcPts val="0"/>
                        </a:spcAft>
                      </a:pPr>
                      <a:r>
                        <a:rPr lang="fr-FR" sz="900" dirty="0"/>
                        <a:t>                   Supérieur </a:t>
                      </a:r>
                      <a:endParaRPr lang="fr-FR" sz="700" dirty="0">
                        <a:solidFill>
                          <a:schemeClr val="bg1"/>
                        </a:solidFill>
                        <a:latin typeface="Calibri"/>
                        <a:ea typeface="Calibri"/>
                        <a:cs typeface="Times New Roman"/>
                      </a:endParaRPr>
                    </a:p>
                  </a:txBody>
                  <a:tcPr marL="42062" marR="42062" marT="5842" marB="0"/>
                </a:tc>
                <a:tc hMerge="1">
                  <a:txBody>
                    <a:bodyPr/>
                    <a:lstStyle/>
                    <a:p>
                      <a:endParaRPr lang="fr-FR"/>
                    </a:p>
                  </a:txBody>
                  <a:tcPr/>
                </a:tc>
                <a:tc hMerge="1">
                  <a:txBody>
                    <a:bodyPr/>
                    <a:lstStyle/>
                    <a:p>
                      <a:endParaRPr lang="fr-FR"/>
                    </a:p>
                  </a:txBody>
                  <a:tcPr/>
                </a:tc>
                <a:tc>
                  <a:txBody>
                    <a:bodyPr/>
                    <a:lstStyle/>
                    <a:p>
                      <a:pPr algn="l">
                        <a:lnSpc>
                          <a:spcPct val="115000"/>
                        </a:lnSpc>
                      </a:pPr>
                      <a:endParaRPr lang="fr-FR" sz="700">
                        <a:solidFill>
                          <a:schemeClr val="bg1"/>
                        </a:solidFill>
                        <a:latin typeface="Calibri"/>
                        <a:ea typeface="Times New Roman"/>
                      </a:endParaRPr>
                    </a:p>
                  </a:txBody>
                  <a:tcPr marL="42062" marR="42062" marT="5842" marB="0"/>
                </a:tc>
                <a:tc gridSpan="3">
                  <a:txBody>
                    <a:bodyPr/>
                    <a:lstStyle/>
                    <a:p>
                      <a:pPr algn="l">
                        <a:lnSpc>
                          <a:spcPct val="115000"/>
                        </a:lnSpc>
                        <a:spcAft>
                          <a:spcPts val="0"/>
                        </a:spcAft>
                      </a:pPr>
                      <a:r>
                        <a:rPr lang="fr-FR" sz="900"/>
                        <a:t>                 Inférieur </a:t>
                      </a:r>
                      <a:endParaRPr lang="fr-FR" sz="700">
                        <a:solidFill>
                          <a:schemeClr val="bg1"/>
                        </a:solidFill>
                        <a:latin typeface="Calibri"/>
                        <a:ea typeface="Calibri"/>
                        <a:cs typeface="Times New Roman"/>
                      </a:endParaRPr>
                    </a:p>
                  </a:txBody>
                  <a:tcPr marL="42062" marR="42062" marT="5842"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601300">
                <a:tc>
                  <a:txBody>
                    <a:bodyPr/>
                    <a:lstStyle/>
                    <a:p>
                      <a:pPr algn="l">
                        <a:lnSpc>
                          <a:spcPct val="115000"/>
                        </a:lnSpc>
                        <a:spcAft>
                          <a:spcPts val="0"/>
                        </a:spcAft>
                      </a:pPr>
                      <a:r>
                        <a:rPr lang="fr-FR" sz="900"/>
                        <a:t>      </a:t>
                      </a:r>
                      <a:endParaRPr lang="fr-FR" sz="700"/>
                    </a:p>
                    <a:p>
                      <a:pPr algn="l">
                        <a:lnSpc>
                          <a:spcPct val="115000"/>
                        </a:lnSpc>
                        <a:spcAft>
                          <a:spcPts val="0"/>
                        </a:spcAft>
                      </a:pPr>
                      <a:r>
                        <a:rPr lang="fr-FR" sz="900"/>
                        <a:t>         Ø  </a:t>
                      </a:r>
                      <a:r>
                        <a:rPr lang="fr-FR" sz="900" u="sng"/>
                        <a:t>1</a:t>
                      </a:r>
                      <a:r>
                        <a:rPr lang="fr-FR" sz="900"/>
                        <a:t> </a:t>
                      </a:r>
                      <a:endParaRPr lang="fr-FR" sz="700">
                        <a:solidFill>
                          <a:schemeClr val="bg1"/>
                        </a:solidFill>
                        <a:latin typeface="Calibri"/>
                        <a:ea typeface="Calibri"/>
                        <a:cs typeface="Times New Roman"/>
                      </a:endParaRPr>
                    </a:p>
                  </a:txBody>
                  <a:tcPr marL="42062" marR="42062" marT="5842" marB="0"/>
                </a:tc>
                <a:tc gridSpan="2">
                  <a:txBody>
                    <a:bodyPr/>
                    <a:lstStyle/>
                    <a:p>
                      <a:pPr algn="l">
                        <a:lnSpc>
                          <a:spcPct val="115000"/>
                        </a:lnSpc>
                        <a:spcAft>
                          <a:spcPts val="0"/>
                        </a:spcAft>
                      </a:pPr>
                      <a:r>
                        <a:rPr lang="fr-FR" sz="900"/>
                        <a:t>            </a:t>
                      </a:r>
                      <a:endParaRPr lang="fr-FR" sz="700"/>
                    </a:p>
                    <a:p>
                      <a:pPr algn="l">
                        <a:lnSpc>
                          <a:spcPct val="115000"/>
                        </a:lnSpc>
                        <a:spcAft>
                          <a:spcPts val="0"/>
                        </a:spcAft>
                      </a:pPr>
                      <a:r>
                        <a:rPr lang="fr-FR" sz="900"/>
                        <a:t>            Ø   </a:t>
                      </a:r>
                      <a:r>
                        <a:rPr lang="fr-FR" sz="900" u="sng"/>
                        <a:t>3</a:t>
                      </a:r>
                      <a:r>
                        <a:rPr lang="fr-FR" sz="900"/>
                        <a:t> </a:t>
                      </a:r>
                      <a:endParaRPr lang="fr-FR" sz="700">
                        <a:solidFill>
                          <a:schemeClr val="bg1"/>
                        </a:solidFill>
                        <a:latin typeface="Calibri"/>
                        <a:ea typeface="Calibri"/>
                        <a:cs typeface="Times New Roman"/>
                      </a:endParaRPr>
                    </a:p>
                  </a:txBody>
                  <a:tcPr marL="42062" marR="42062" marT="5842" marB="0"/>
                </a:tc>
                <a:tc hMerge="1">
                  <a:txBody>
                    <a:bodyPr/>
                    <a:lstStyle/>
                    <a:p>
                      <a:endParaRPr lang="fr-FR"/>
                    </a:p>
                  </a:txBody>
                  <a:tcPr/>
                </a:tc>
                <a:tc>
                  <a:txBody>
                    <a:bodyPr/>
                    <a:lstStyle/>
                    <a:p>
                      <a:pPr algn="l">
                        <a:lnSpc>
                          <a:spcPct val="115000"/>
                        </a:lnSpc>
                      </a:pPr>
                      <a:endParaRPr lang="fr-FR" sz="700">
                        <a:solidFill>
                          <a:schemeClr val="bg1"/>
                        </a:solidFill>
                        <a:latin typeface="Calibri"/>
                        <a:ea typeface="Times New Roman"/>
                      </a:endParaRPr>
                    </a:p>
                  </a:txBody>
                  <a:tcPr marL="42062" marR="42062" marT="5842" marB="0"/>
                </a:tc>
                <a:tc>
                  <a:txBody>
                    <a:bodyPr/>
                    <a:lstStyle/>
                    <a:p>
                      <a:pPr algn="l">
                        <a:lnSpc>
                          <a:spcPct val="115000"/>
                        </a:lnSpc>
                        <a:spcAft>
                          <a:spcPts val="0"/>
                        </a:spcAft>
                      </a:pPr>
                      <a:r>
                        <a:rPr lang="fr-FR" sz="900"/>
                        <a:t>      </a:t>
                      </a:r>
                      <a:r>
                        <a:rPr lang="fr-FR" sz="900" u="sng"/>
                        <a:t>   .    </a:t>
                      </a:r>
                      <a:endParaRPr lang="fr-FR" sz="700"/>
                    </a:p>
                    <a:p>
                      <a:pPr algn="l">
                        <a:lnSpc>
                          <a:spcPct val="115000"/>
                        </a:lnSpc>
                        <a:spcAft>
                          <a:spcPts val="0"/>
                        </a:spcAft>
                      </a:pPr>
                      <a:r>
                        <a:rPr lang="fr-FR" sz="900"/>
                        <a:t>   Ø 1 </a:t>
                      </a:r>
                      <a:endParaRPr lang="fr-FR" sz="700">
                        <a:solidFill>
                          <a:schemeClr val="bg1"/>
                        </a:solidFill>
                        <a:latin typeface="Calibri"/>
                        <a:ea typeface="Calibri"/>
                        <a:cs typeface="Times New Roman"/>
                      </a:endParaRPr>
                    </a:p>
                  </a:txBody>
                  <a:tcPr marL="42062" marR="42062" marT="5842" marB="0"/>
                </a:tc>
                <a:tc gridSpan="2">
                  <a:txBody>
                    <a:bodyPr/>
                    <a:lstStyle/>
                    <a:p>
                      <a:pPr algn="l">
                        <a:lnSpc>
                          <a:spcPct val="115000"/>
                        </a:lnSpc>
                        <a:spcAft>
                          <a:spcPts val="0"/>
                        </a:spcAft>
                      </a:pPr>
                      <a:r>
                        <a:rPr lang="fr-FR" sz="900"/>
                        <a:t>                  </a:t>
                      </a:r>
                      <a:r>
                        <a:rPr lang="fr-FR" sz="900" u="sng"/>
                        <a:t>   </a:t>
                      </a:r>
                      <a:r>
                        <a:rPr lang="fr-FR" sz="900"/>
                        <a:t>.</a:t>
                      </a:r>
                      <a:r>
                        <a:rPr lang="fr-FR" sz="900" u="sng"/>
                        <a:t> </a:t>
                      </a:r>
                      <a:endParaRPr lang="fr-FR" sz="700"/>
                    </a:p>
                    <a:p>
                      <a:pPr algn="l">
                        <a:lnSpc>
                          <a:spcPct val="115000"/>
                        </a:lnSpc>
                        <a:spcAft>
                          <a:spcPts val="0"/>
                        </a:spcAft>
                      </a:pPr>
                      <a:r>
                        <a:rPr lang="fr-FR" sz="900"/>
                        <a:t>             Ø   3 </a:t>
                      </a:r>
                      <a:endParaRPr lang="fr-FR" sz="700">
                        <a:solidFill>
                          <a:schemeClr val="bg1"/>
                        </a:solidFill>
                        <a:latin typeface="Calibri"/>
                        <a:ea typeface="Calibri"/>
                        <a:cs typeface="Times New Roman"/>
                      </a:endParaRPr>
                    </a:p>
                  </a:txBody>
                  <a:tcPr marL="42062" marR="42062" marT="5842" marB="0"/>
                </a:tc>
                <a:tc hMerge="1">
                  <a:txBody>
                    <a:bodyPr/>
                    <a:lstStyle/>
                    <a:p>
                      <a:endParaRPr lang="fr-FR"/>
                    </a:p>
                  </a:txBody>
                  <a:tcPr/>
                </a:tc>
                <a:extLst>
                  <a:ext uri="{0D108BD9-81ED-4DB2-BD59-A6C34878D82A}">
                    <a16:rowId xmlns:a16="http://schemas.microsoft.com/office/drawing/2014/main" val="10001"/>
                  </a:ext>
                </a:extLst>
              </a:tr>
              <a:tr h="356861">
                <a:tc>
                  <a:txBody>
                    <a:bodyPr/>
                    <a:lstStyle/>
                    <a:p>
                      <a:pPr algn="l">
                        <a:lnSpc>
                          <a:spcPct val="115000"/>
                        </a:lnSpc>
                      </a:pPr>
                      <a:endParaRPr lang="fr-FR" sz="700">
                        <a:solidFill>
                          <a:schemeClr val="bg1"/>
                        </a:solidFill>
                        <a:latin typeface="Calibri"/>
                        <a:ea typeface="Times New Roman"/>
                      </a:endParaRPr>
                    </a:p>
                  </a:txBody>
                  <a:tcPr marL="42062" marR="42062" marT="5842" marB="0"/>
                </a:tc>
                <a:tc>
                  <a:txBody>
                    <a:bodyPr/>
                    <a:lstStyle/>
                    <a:p>
                      <a:pPr algn="l">
                        <a:lnSpc>
                          <a:spcPct val="115000"/>
                        </a:lnSpc>
                        <a:spcAft>
                          <a:spcPts val="0"/>
                        </a:spcAft>
                      </a:pPr>
                      <a:r>
                        <a:rPr lang="fr-FR" sz="900"/>
                        <a:t>    ♂    </a:t>
                      </a:r>
                      <a:endParaRPr lang="fr-FR" sz="70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a:t>     ♀ </a:t>
                      </a:r>
                      <a:endParaRPr lang="fr-FR" sz="700">
                        <a:solidFill>
                          <a:schemeClr val="bg1"/>
                        </a:solidFill>
                        <a:latin typeface="Calibri"/>
                        <a:ea typeface="Calibri"/>
                        <a:cs typeface="Times New Roman"/>
                      </a:endParaRPr>
                    </a:p>
                  </a:txBody>
                  <a:tcPr marL="42062" marR="42062" marT="5842" marB="0"/>
                </a:tc>
                <a:tc>
                  <a:txBody>
                    <a:bodyPr/>
                    <a:lstStyle/>
                    <a:p>
                      <a:pPr algn="l">
                        <a:lnSpc>
                          <a:spcPct val="115000"/>
                        </a:lnSpc>
                      </a:pPr>
                      <a:endParaRPr lang="fr-FR" sz="700">
                        <a:solidFill>
                          <a:schemeClr val="bg1"/>
                        </a:solidFill>
                        <a:latin typeface="Calibri"/>
                        <a:ea typeface="Times New Roman"/>
                      </a:endParaRPr>
                    </a:p>
                  </a:txBody>
                  <a:tcPr marL="42062" marR="42062" marT="5842" marB="0"/>
                </a:tc>
                <a:tc>
                  <a:txBody>
                    <a:bodyPr/>
                    <a:lstStyle/>
                    <a:p>
                      <a:pPr algn="l">
                        <a:lnSpc>
                          <a:spcPct val="115000"/>
                        </a:lnSpc>
                      </a:pPr>
                      <a:endParaRPr lang="fr-FR" sz="700">
                        <a:solidFill>
                          <a:schemeClr val="bg1"/>
                        </a:solidFill>
                        <a:latin typeface="Calibri"/>
                        <a:ea typeface="Times New Roman"/>
                      </a:endParaRPr>
                    </a:p>
                  </a:txBody>
                  <a:tcPr marL="42062" marR="42062" marT="5842" marB="0"/>
                </a:tc>
                <a:tc>
                  <a:txBody>
                    <a:bodyPr/>
                    <a:lstStyle/>
                    <a:p>
                      <a:pPr algn="l">
                        <a:lnSpc>
                          <a:spcPct val="115000"/>
                        </a:lnSpc>
                        <a:spcAft>
                          <a:spcPts val="0"/>
                        </a:spcAft>
                      </a:pPr>
                      <a:r>
                        <a:rPr lang="fr-FR" sz="900"/>
                        <a:t>         ♂ </a:t>
                      </a:r>
                      <a:endParaRPr lang="fr-FR" sz="70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a:t>        ♀ </a:t>
                      </a:r>
                      <a:endParaRPr lang="fr-FR" sz="700">
                        <a:solidFill>
                          <a:schemeClr val="bg1"/>
                        </a:solidFill>
                        <a:latin typeface="Calibri"/>
                        <a:ea typeface="Calibri"/>
                        <a:cs typeface="Times New Roman"/>
                      </a:endParaRPr>
                    </a:p>
                  </a:txBody>
                  <a:tcPr marL="42062" marR="42062" marT="5842" marB="0"/>
                </a:tc>
                <a:extLst>
                  <a:ext uri="{0D108BD9-81ED-4DB2-BD59-A6C34878D82A}">
                    <a16:rowId xmlns:a16="http://schemas.microsoft.com/office/drawing/2014/main" val="10002"/>
                  </a:ext>
                </a:extLst>
              </a:tr>
              <a:tr h="4165107">
                <a:tc>
                  <a:txBody>
                    <a:bodyPr/>
                    <a:lstStyle/>
                    <a:p>
                      <a:pPr algn="l">
                        <a:lnSpc>
                          <a:spcPct val="115000"/>
                        </a:lnSpc>
                        <a:spcAft>
                          <a:spcPts val="0"/>
                        </a:spcAft>
                      </a:pPr>
                      <a:r>
                        <a:rPr lang="fr-FR" sz="900" dirty="0"/>
                        <a:t>     8.0 </a:t>
                      </a:r>
                      <a:endParaRPr lang="fr-FR" sz="700" dirty="0"/>
                    </a:p>
                    <a:p>
                      <a:pPr algn="l">
                        <a:lnSpc>
                          <a:spcPct val="115000"/>
                        </a:lnSpc>
                        <a:spcAft>
                          <a:spcPts val="0"/>
                        </a:spcAft>
                      </a:pPr>
                      <a:r>
                        <a:rPr lang="fr-FR" sz="900" dirty="0"/>
                        <a:t>8.1 </a:t>
                      </a:r>
                      <a:endParaRPr lang="fr-FR" sz="700" dirty="0"/>
                    </a:p>
                    <a:p>
                      <a:pPr algn="l">
                        <a:lnSpc>
                          <a:spcPct val="115000"/>
                        </a:lnSpc>
                        <a:spcAft>
                          <a:spcPts val="0"/>
                        </a:spcAft>
                      </a:pPr>
                      <a:r>
                        <a:rPr lang="fr-FR" sz="900" dirty="0"/>
                        <a:t>8.2 </a:t>
                      </a:r>
                      <a:endParaRPr lang="fr-FR" sz="700" dirty="0"/>
                    </a:p>
                    <a:p>
                      <a:pPr algn="l">
                        <a:lnSpc>
                          <a:spcPct val="115000"/>
                        </a:lnSpc>
                        <a:spcAft>
                          <a:spcPts val="0"/>
                        </a:spcAft>
                      </a:pPr>
                      <a:r>
                        <a:rPr lang="fr-FR" sz="900" dirty="0"/>
                        <a:t>8.3 </a:t>
                      </a:r>
                      <a:endParaRPr lang="fr-FR" sz="700" dirty="0"/>
                    </a:p>
                    <a:p>
                      <a:pPr algn="l">
                        <a:lnSpc>
                          <a:spcPct val="115000"/>
                        </a:lnSpc>
                        <a:spcAft>
                          <a:spcPts val="0"/>
                        </a:spcAft>
                      </a:pPr>
                      <a:r>
                        <a:rPr lang="fr-FR" sz="900" dirty="0"/>
                        <a:t>8.4 </a:t>
                      </a:r>
                      <a:endParaRPr lang="fr-FR" sz="700" dirty="0"/>
                    </a:p>
                    <a:p>
                      <a:pPr algn="l">
                        <a:lnSpc>
                          <a:spcPct val="115000"/>
                        </a:lnSpc>
                        <a:spcAft>
                          <a:spcPts val="0"/>
                        </a:spcAft>
                      </a:pPr>
                      <a:r>
                        <a:rPr lang="fr-FR" sz="900" dirty="0"/>
                        <a:t>8.5 </a:t>
                      </a:r>
                      <a:endParaRPr lang="fr-FR" sz="700" dirty="0"/>
                    </a:p>
                    <a:p>
                      <a:pPr algn="l">
                        <a:lnSpc>
                          <a:spcPct val="115000"/>
                        </a:lnSpc>
                        <a:spcAft>
                          <a:spcPts val="0"/>
                        </a:spcAft>
                      </a:pPr>
                      <a:r>
                        <a:rPr lang="fr-FR" sz="900" dirty="0"/>
                        <a:t>8.6 </a:t>
                      </a:r>
                      <a:endParaRPr lang="fr-FR" sz="700" dirty="0"/>
                    </a:p>
                    <a:p>
                      <a:pPr algn="l">
                        <a:lnSpc>
                          <a:spcPct val="115000"/>
                        </a:lnSpc>
                        <a:spcAft>
                          <a:spcPts val="0"/>
                        </a:spcAft>
                      </a:pPr>
                      <a:r>
                        <a:rPr lang="fr-FR" sz="900" dirty="0"/>
                        <a:t>8.7 </a:t>
                      </a:r>
                      <a:endParaRPr lang="fr-FR" sz="700" dirty="0"/>
                    </a:p>
                    <a:p>
                      <a:pPr algn="l">
                        <a:lnSpc>
                          <a:spcPct val="115000"/>
                        </a:lnSpc>
                        <a:spcAft>
                          <a:spcPts val="0"/>
                        </a:spcAft>
                      </a:pPr>
                      <a:r>
                        <a:rPr lang="fr-FR" sz="900" dirty="0"/>
                        <a:t>8.8 </a:t>
                      </a:r>
                      <a:endParaRPr lang="fr-FR" sz="700" dirty="0"/>
                    </a:p>
                    <a:p>
                      <a:pPr algn="l">
                        <a:lnSpc>
                          <a:spcPct val="115000"/>
                        </a:lnSpc>
                        <a:spcAft>
                          <a:spcPts val="0"/>
                        </a:spcAft>
                      </a:pPr>
                      <a:r>
                        <a:rPr lang="fr-FR" sz="900" dirty="0"/>
                        <a:t>8.9 </a:t>
                      </a:r>
                      <a:endParaRPr lang="fr-FR" sz="700" dirty="0"/>
                    </a:p>
                    <a:p>
                      <a:pPr algn="l">
                        <a:lnSpc>
                          <a:spcPct val="115000"/>
                        </a:lnSpc>
                        <a:spcAft>
                          <a:spcPts val="0"/>
                        </a:spcAft>
                      </a:pPr>
                      <a:r>
                        <a:rPr lang="fr-FR" sz="900" dirty="0"/>
                        <a:t>9.0 </a:t>
                      </a:r>
                      <a:endParaRPr lang="fr-FR" sz="700" dirty="0"/>
                    </a:p>
                    <a:p>
                      <a:pPr algn="l">
                        <a:lnSpc>
                          <a:spcPct val="115000"/>
                        </a:lnSpc>
                        <a:spcAft>
                          <a:spcPts val="0"/>
                        </a:spcAft>
                      </a:pPr>
                      <a:r>
                        <a:rPr lang="fr-FR" sz="900" dirty="0"/>
                        <a:t>9.1 </a:t>
                      </a:r>
                      <a:endParaRPr lang="fr-FR" sz="700" dirty="0"/>
                    </a:p>
                    <a:p>
                      <a:pPr algn="l">
                        <a:lnSpc>
                          <a:spcPct val="115000"/>
                        </a:lnSpc>
                        <a:spcAft>
                          <a:spcPts val="0"/>
                        </a:spcAft>
                      </a:pPr>
                      <a:r>
                        <a:rPr lang="fr-FR" sz="900" dirty="0"/>
                        <a:t>9.2 </a:t>
                      </a:r>
                      <a:endParaRPr lang="fr-FR" sz="700" dirty="0"/>
                    </a:p>
                    <a:p>
                      <a:pPr algn="l">
                        <a:lnSpc>
                          <a:spcPct val="115000"/>
                        </a:lnSpc>
                        <a:spcAft>
                          <a:spcPts val="0"/>
                        </a:spcAft>
                      </a:pPr>
                      <a:r>
                        <a:rPr lang="fr-FR" sz="900" dirty="0"/>
                        <a:t>9.3 </a:t>
                      </a:r>
                      <a:endParaRPr lang="fr-FR" sz="700" dirty="0"/>
                    </a:p>
                    <a:p>
                      <a:pPr algn="l">
                        <a:lnSpc>
                          <a:spcPct val="115000"/>
                        </a:lnSpc>
                        <a:spcAft>
                          <a:spcPts val="0"/>
                        </a:spcAft>
                      </a:pPr>
                      <a:r>
                        <a:rPr lang="fr-FR" sz="900" dirty="0"/>
                        <a:t>9.4 </a:t>
                      </a:r>
                      <a:endParaRPr lang="fr-FR" sz="700" dirty="0"/>
                    </a:p>
                    <a:p>
                      <a:pPr algn="l">
                        <a:lnSpc>
                          <a:spcPct val="115000"/>
                        </a:lnSpc>
                        <a:spcAft>
                          <a:spcPts val="0"/>
                        </a:spcAft>
                      </a:pPr>
                      <a:r>
                        <a:rPr lang="fr-FR" sz="900" dirty="0"/>
                        <a:t>9.5 </a:t>
                      </a:r>
                      <a:endParaRPr lang="fr-FR" sz="700" dirty="0"/>
                    </a:p>
                    <a:p>
                      <a:pPr algn="l">
                        <a:lnSpc>
                          <a:spcPct val="115000"/>
                        </a:lnSpc>
                        <a:spcAft>
                          <a:spcPts val="0"/>
                        </a:spcAft>
                      </a:pPr>
                      <a:r>
                        <a:rPr lang="fr-FR" sz="900" dirty="0"/>
                        <a:t>9.6 </a:t>
                      </a:r>
                      <a:endParaRPr lang="fr-FR" sz="700" dirty="0"/>
                    </a:p>
                    <a:p>
                      <a:pPr algn="l">
                        <a:lnSpc>
                          <a:spcPct val="115000"/>
                        </a:lnSpc>
                        <a:spcAft>
                          <a:spcPts val="0"/>
                        </a:spcAft>
                      </a:pPr>
                      <a:r>
                        <a:rPr lang="fr-FR" sz="900" dirty="0"/>
                        <a:t>9.7 </a:t>
                      </a:r>
                      <a:endParaRPr lang="fr-FR" sz="700" dirty="0"/>
                    </a:p>
                    <a:p>
                      <a:pPr algn="l">
                        <a:lnSpc>
                          <a:spcPct val="115000"/>
                        </a:lnSpc>
                        <a:spcAft>
                          <a:spcPts val="0"/>
                        </a:spcAft>
                      </a:pPr>
                      <a:r>
                        <a:rPr lang="fr-FR" sz="900" dirty="0"/>
                        <a:t>9.8 </a:t>
                      </a:r>
                      <a:endParaRPr lang="fr-FR" sz="700" dirty="0"/>
                    </a:p>
                    <a:p>
                      <a:pPr algn="l">
                        <a:lnSpc>
                          <a:spcPct val="115000"/>
                        </a:lnSpc>
                        <a:spcAft>
                          <a:spcPts val="0"/>
                        </a:spcAft>
                      </a:pPr>
                      <a:r>
                        <a:rPr lang="fr-FR" sz="900" dirty="0"/>
                        <a:t>9.9 </a:t>
                      </a:r>
                      <a:endParaRPr lang="fr-FR" sz="700" dirty="0"/>
                    </a:p>
                    <a:p>
                      <a:pPr algn="l">
                        <a:lnSpc>
                          <a:spcPct val="115000"/>
                        </a:lnSpc>
                        <a:spcAft>
                          <a:spcPts val="0"/>
                        </a:spcAft>
                      </a:pPr>
                      <a:r>
                        <a:rPr lang="fr-FR" sz="900" dirty="0"/>
                        <a:t>10.1 </a:t>
                      </a:r>
                      <a:endParaRPr lang="fr-FR" sz="700" dirty="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dirty="0"/>
                        <a:t>7.3 </a:t>
                      </a:r>
                      <a:endParaRPr lang="fr-FR" sz="700" dirty="0"/>
                    </a:p>
                    <a:p>
                      <a:pPr algn="l">
                        <a:lnSpc>
                          <a:spcPct val="115000"/>
                        </a:lnSpc>
                        <a:spcAft>
                          <a:spcPts val="0"/>
                        </a:spcAft>
                      </a:pPr>
                      <a:r>
                        <a:rPr lang="fr-FR" sz="900" dirty="0"/>
                        <a:t>7.4 </a:t>
                      </a:r>
                      <a:endParaRPr lang="fr-FR" sz="700" dirty="0"/>
                    </a:p>
                    <a:p>
                      <a:pPr algn="l">
                        <a:lnSpc>
                          <a:spcPct val="115000"/>
                        </a:lnSpc>
                        <a:spcAft>
                          <a:spcPts val="0"/>
                        </a:spcAft>
                      </a:pPr>
                      <a:r>
                        <a:rPr lang="fr-FR" sz="900" dirty="0"/>
                        <a:t>7.5 </a:t>
                      </a:r>
                      <a:endParaRPr lang="fr-FR" sz="700" dirty="0"/>
                    </a:p>
                    <a:p>
                      <a:pPr algn="l">
                        <a:lnSpc>
                          <a:spcPct val="115000"/>
                        </a:lnSpc>
                        <a:spcAft>
                          <a:spcPts val="0"/>
                        </a:spcAft>
                      </a:pPr>
                      <a:r>
                        <a:rPr lang="fr-FR" sz="900" dirty="0"/>
                        <a:t>7.6 </a:t>
                      </a:r>
                      <a:endParaRPr lang="fr-FR" sz="700" dirty="0"/>
                    </a:p>
                    <a:p>
                      <a:pPr algn="l">
                        <a:lnSpc>
                          <a:spcPct val="115000"/>
                        </a:lnSpc>
                        <a:spcAft>
                          <a:spcPts val="0"/>
                        </a:spcAft>
                      </a:pPr>
                      <a:r>
                        <a:rPr lang="fr-FR" sz="900" dirty="0"/>
                        <a:t>7.7 </a:t>
                      </a:r>
                      <a:endParaRPr lang="fr-FR" sz="700" dirty="0"/>
                    </a:p>
                    <a:p>
                      <a:pPr algn="l">
                        <a:lnSpc>
                          <a:spcPct val="115000"/>
                        </a:lnSpc>
                        <a:spcAft>
                          <a:spcPts val="0"/>
                        </a:spcAft>
                      </a:pPr>
                      <a:r>
                        <a:rPr lang="fr-FR" sz="900" dirty="0"/>
                        <a:t>7.8 </a:t>
                      </a:r>
                      <a:endParaRPr lang="fr-FR" sz="700" dirty="0"/>
                    </a:p>
                    <a:p>
                      <a:pPr algn="l">
                        <a:lnSpc>
                          <a:spcPct val="115000"/>
                        </a:lnSpc>
                        <a:spcAft>
                          <a:spcPts val="0"/>
                        </a:spcAft>
                      </a:pPr>
                      <a:r>
                        <a:rPr lang="fr-FR" sz="900" dirty="0"/>
                        <a:t>7.9 </a:t>
                      </a:r>
                      <a:endParaRPr lang="fr-FR" sz="700" dirty="0"/>
                    </a:p>
                    <a:p>
                      <a:pPr algn="l">
                        <a:lnSpc>
                          <a:spcPct val="115000"/>
                        </a:lnSpc>
                        <a:spcAft>
                          <a:spcPts val="0"/>
                        </a:spcAft>
                      </a:pPr>
                      <a:r>
                        <a:rPr lang="fr-FR" sz="900" dirty="0"/>
                        <a:t>8.0 </a:t>
                      </a:r>
                      <a:endParaRPr lang="fr-FR" sz="700" dirty="0"/>
                    </a:p>
                    <a:p>
                      <a:pPr algn="l">
                        <a:lnSpc>
                          <a:spcPct val="115000"/>
                        </a:lnSpc>
                        <a:spcAft>
                          <a:spcPts val="0"/>
                        </a:spcAft>
                      </a:pPr>
                      <a:r>
                        <a:rPr lang="fr-FR" sz="900" dirty="0"/>
                        <a:t>8.1 </a:t>
                      </a:r>
                      <a:endParaRPr lang="fr-FR" sz="700" dirty="0"/>
                    </a:p>
                    <a:p>
                      <a:pPr algn="l">
                        <a:lnSpc>
                          <a:spcPct val="115000"/>
                        </a:lnSpc>
                        <a:spcAft>
                          <a:spcPts val="0"/>
                        </a:spcAft>
                      </a:pPr>
                      <a:r>
                        <a:rPr lang="fr-FR" sz="900" dirty="0"/>
                        <a:t>8.2 </a:t>
                      </a:r>
                      <a:endParaRPr lang="fr-FR" sz="700" dirty="0"/>
                    </a:p>
                    <a:p>
                      <a:pPr algn="l">
                        <a:lnSpc>
                          <a:spcPct val="115000"/>
                        </a:lnSpc>
                        <a:spcAft>
                          <a:spcPts val="0"/>
                        </a:spcAft>
                      </a:pPr>
                      <a:r>
                        <a:rPr lang="fr-FR" sz="900" dirty="0"/>
                        <a:t>8.3 </a:t>
                      </a:r>
                      <a:endParaRPr lang="fr-FR" sz="700" dirty="0"/>
                    </a:p>
                    <a:p>
                      <a:pPr algn="l">
                        <a:lnSpc>
                          <a:spcPct val="115000"/>
                        </a:lnSpc>
                        <a:spcAft>
                          <a:spcPts val="0"/>
                        </a:spcAft>
                      </a:pPr>
                      <a:r>
                        <a:rPr lang="fr-FR" sz="900" dirty="0"/>
                        <a:t>8.4 </a:t>
                      </a:r>
                      <a:endParaRPr lang="fr-FR" sz="700" dirty="0"/>
                    </a:p>
                    <a:p>
                      <a:pPr algn="l">
                        <a:lnSpc>
                          <a:spcPct val="115000"/>
                        </a:lnSpc>
                        <a:spcAft>
                          <a:spcPts val="0"/>
                        </a:spcAft>
                      </a:pPr>
                      <a:r>
                        <a:rPr lang="fr-FR" sz="900" dirty="0"/>
                        <a:t>8.5 </a:t>
                      </a:r>
                      <a:endParaRPr lang="fr-FR" sz="700" dirty="0"/>
                    </a:p>
                    <a:p>
                      <a:pPr algn="l">
                        <a:lnSpc>
                          <a:spcPct val="115000"/>
                        </a:lnSpc>
                        <a:spcAft>
                          <a:spcPts val="0"/>
                        </a:spcAft>
                      </a:pPr>
                      <a:r>
                        <a:rPr lang="fr-FR" sz="900" dirty="0"/>
                        <a:t>8.6 </a:t>
                      </a:r>
                      <a:endParaRPr lang="fr-FR" sz="700" dirty="0"/>
                    </a:p>
                    <a:p>
                      <a:pPr algn="l">
                        <a:lnSpc>
                          <a:spcPct val="115000"/>
                        </a:lnSpc>
                        <a:spcAft>
                          <a:spcPts val="0"/>
                        </a:spcAft>
                      </a:pPr>
                      <a:r>
                        <a:rPr lang="fr-FR" sz="900" dirty="0"/>
                        <a:t>8.7 </a:t>
                      </a:r>
                      <a:endParaRPr lang="fr-FR" sz="700" dirty="0"/>
                    </a:p>
                    <a:p>
                      <a:pPr algn="l">
                        <a:lnSpc>
                          <a:spcPct val="115000"/>
                        </a:lnSpc>
                        <a:spcAft>
                          <a:spcPts val="0"/>
                        </a:spcAft>
                      </a:pPr>
                      <a:r>
                        <a:rPr lang="fr-FR" sz="900" dirty="0"/>
                        <a:t>8.8 </a:t>
                      </a:r>
                      <a:endParaRPr lang="fr-FR" sz="700" dirty="0"/>
                    </a:p>
                    <a:p>
                      <a:pPr algn="l">
                        <a:lnSpc>
                          <a:spcPct val="115000"/>
                        </a:lnSpc>
                        <a:spcAft>
                          <a:spcPts val="0"/>
                        </a:spcAft>
                      </a:pPr>
                      <a:r>
                        <a:rPr lang="fr-FR" sz="900" dirty="0"/>
                        <a:t>8.9 </a:t>
                      </a:r>
                      <a:endParaRPr lang="fr-FR" sz="700" dirty="0"/>
                    </a:p>
                    <a:p>
                      <a:pPr algn="l">
                        <a:lnSpc>
                          <a:spcPct val="115000"/>
                        </a:lnSpc>
                        <a:spcAft>
                          <a:spcPts val="0"/>
                        </a:spcAft>
                      </a:pPr>
                      <a:r>
                        <a:rPr lang="fr-FR" sz="900" dirty="0"/>
                        <a:t>9.0 </a:t>
                      </a:r>
                      <a:endParaRPr lang="fr-FR" sz="700" dirty="0"/>
                    </a:p>
                    <a:p>
                      <a:pPr algn="l">
                        <a:lnSpc>
                          <a:spcPct val="115000"/>
                        </a:lnSpc>
                        <a:spcAft>
                          <a:spcPts val="0"/>
                        </a:spcAft>
                      </a:pPr>
                      <a:r>
                        <a:rPr lang="fr-FR" sz="900" dirty="0"/>
                        <a:t>9.1 </a:t>
                      </a:r>
                      <a:endParaRPr lang="fr-FR" sz="700" dirty="0"/>
                    </a:p>
                    <a:p>
                      <a:pPr algn="l">
                        <a:lnSpc>
                          <a:spcPct val="115000"/>
                        </a:lnSpc>
                        <a:spcAft>
                          <a:spcPts val="0"/>
                        </a:spcAft>
                      </a:pPr>
                      <a:r>
                        <a:rPr lang="fr-FR" sz="900" dirty="0"/>
                        <a:t>9.2 </a:t>
                      </a:r>
                      <a:endParaRPr lang="fr-FR" sz="700" dirty="0"/>
                    </a:p>
                    <a:p>
                      <a:pPr algn="l">
                        <a:lnSpc>
                          <a:spcPct val="115000"/>
                        </a:lnSpc>
                        <a:spcAft>
                          <a:spcPts val="0"/>
                        </a:spcAft>
                      </a:pPr>
                      <a:r>
                        <a:rPr lang="fr-FR" sz="900" dirty="0"/>
                        <a:t>9.2 </a:t>
                      </a:r>
                      <a:endParaRPr lang="fr-FR" sz="700" dirty="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dirty="0"/>
                        <a:t>7.2 </a:t>
                      </a:r>
                      <a:endParaRPr lang="fr-FR" sz="700" dirty="0"/>
                    </a:p>
                    <a:p>
                      <a:pPr algn="l">
                        <a:lnSpc>
                          <a:spcPct val="115000"/>
                        </a:lnSpc>
                        <a:spcAft>
                          <a:spcPts val="0"/>
                        </a:spcAft>
                      </a:pPr>
                      <a:r>
                        <a:rPr lang="fr-FR" sz="900" dirty="0"/>
                        <a:t>7.3 </a:t>
                      </a:r>
                      <a:endParaRPr lang="fr-FR" sz="700" dirty="0"/>
                    </a:p>
                    <a:p>
                      <a:pPr algn="l">
                        <a:lnSpc>
                          <a:spcPct val="115000"/>
                        </a:lnSpc>
                        <a:spcAft>
                          <a:spcPts val="0"/>
                        </a:spcAft>
                      </a:pPr>
                      <a:r>
                        <a:rPr lang="fr-FR" sz="900" dirty="0"/>
                        <a:t>7.4 </a:t>
                      </a:r>
                      <a:endParaRPr lang="fr-FR" sz="700" dirty="0"/>
                    </a:p>
                    <a:p>
                      <a:pPr algn="l">
                        <a:lnSpc>
                          <a:spcPct val="115000"/>
                        </a:lnSpc>
                        <a:spcAft>
                          <a:spcPts val="0"/>
                        </a:spcAft>
                      </a:pPr>
                      <a:r>
                        <a:rPr lang="fr-FR" sz="900" dirty="0"/>
                        <a:t>7.5 </a:t>
                      </a:r>
                      <a:endParaRPr lang="fr-FR" sz="700" dirty="0"/>
                    </a:p>
                    <a:p>
                      <a:pPr algn="l">
                        <a:lnSpc>
                          <a:spcPct val="115000"/>
                        </a:lnSpc>
                        <a:spcAft>
                          <a:spcPts val="0"/>
                        </a:spcAft>
                      </a:pPr>
                      <a:r>
                        <a:rPr lang="fr-FR" sz="900" dirty="0"/>
                        <a:t>7.6 </a:t>
                      </a:r>
                      <a:endParaRPr lang="fr-FR" sz="700" dirty="0"/>
                    </a:p>
                    <a:p>
                      <a:pPr algn="l">
                        <a:lnSpc>
                          <a:spcPct val="115000"/>
                        </a:lnSpc>
                        <a:spcAft>
                          <a:spcPts val="0"/>
                        </a:spcAft>
                      </a:pPr>
                      <a:r>
                        <a:rPr lang="fr-FR" sz="900" dirty="0"/>
                        <a:t>7.7 </a:t>
                      </a:r>
                      <a:endParaRPr lang="fr-FR" sz="700" dirty="0"/>
                    </a:p>
                    <a:p>
                      <a:pPr algn="l">
                        <a:lnSpc>
                          <a:spcPct val="115000"/>
                        </a:lnSpc>
                        <a:spcAft>
                          <a:spcPts val="0"/>
                        </a:spcAft>
                      </a:pPr>
                      <a:r>
                        <a:rPr lang="fr-FR" sz="900" dirty="0"/>
                        <a:t>7.8 </a:t>
                      </a:r>
                      <a:endParaRPr lang="fr-FR" sz="700" dirty="0"/>
                    </a:p>
                    <a:p>
                      <a:pPr algn="l">
                        <a:lnSpc>
                          <a:spcPct val="115000"/>
                        </a:lnSpc>
                        <a:spcAft>
                          <a:spcPts val="0"/>
                        </a:spcAft>
                      </a:pPr>
                      <a:r>
                        <a:rPr lang="fr-FR" sz="900" dirty="0"/>
                        <a:t>7.9 </a:t>
                      </a:r>
                      <a:endParaRPr lang="fr-FR" sz="700" dirty="0"/>
                    </a:p>
                    <a:p>
                      <a:pPr algn="l">
                        <a:lnSpc>
                          <a:spcPct val="115000"/>
                        </a:lnSpc>
                        <a:spcAft>
                          <a:spcPts val="0"/>
                        </a:spcAft>
                      </a:pPr>
                      <a:r>
                        <a:rPr lang="fr-FR" sz="900" dirty="0"/>
                        <a:t>7.9 </a:t>
                      </a:r>
                      <a:endParaRPr lang="fr-FR" sz="700" dirty="0"/>
                    </a:p>
                    <a:p>
                      <a:pPr algn="l">
                        <a:lnSpc>
                          <a:spcPct val="115000"/>
                        </a:lnSpc>
                        <a:spcAft>
                          <a:spcPts val="0"/>
                        </a:spcAft>
                      </a:pPr>
                      <a:r>
                        <a:rPr lang="fr-FR" sz="900" dirty="0"/>
                        <a:t>8.0 </a:t>
                      </a:r>
                      <a:endParaRPr lang="fr-FR" sz="700" dirty="0"/>
                    </a:p>
                    <a:p>
                      <a:pPr algn="l">
                        <a:lnSpc>
                          <a:spcPct val="115000"/>
                        </a:lnSpc>
                        <a:spcAft>
                          <a:spcPts val="0"/>
                        </a:spcAft>
                      </a:pPr>
                      <a:r>
                        <a:rPr lang="fr-FR" sz="900" dirty="0"/>
                        <a:t>8.1 </a:t>
                      </a:r>
                      <a:endParaRPr lang="fr-FR" sz="700" dirty="0"/>
                    </a:p>
                    <a:p>
                      <a:pPr algn="l">
                        <a:lnSpc>
                          <a:spcPct val="115000"/>
                        </a:lnSpc>
                        <a:spcAft>
                          <a:spcPts val="0"/>
                        </a:spcAft>
                      </a:pPr>
                      <a:r>
                        <a:rPr lang="fr-FR" sz="900" dirty="0"/>
                        <a:t>8.2 </a:t>
                      </a:r>
                      <a:endParaRPr lang="fr-FR" sz="700" dirty="0"/>
                    </a:p>
                    <a:p>
                      <a:pPr algn="l">
                        <a:lnSpc>
                          <a:spcPct val="115000"/>
                        </a:lnSpc>
                        <a:spcAft>
                          <a:spcPts val="0"/>
                        </a:spcAft>
                      </a:pPr>
                      <a:r>
                        <a:rPr lang="fr-FR" sz="900" dirty="0"/>
                        <a:t>8.3 </a:t>
                      </a:r>
                      <a:endParaRPr lang="fr-FR" sz="700" dirty="0"/>
                    </a:p>
                    <a:p>
                      <a:pPr algn="l">
                        <a:lnSpc>
                          <a:spcPct val="115000"/>
                        </a:lnSpc>
                        <a:spcAft>
                          <a:spcPts val="0"/>
                        </a:spcAft>
                      </a:pPr>
                      <a:r>
                        <a:rPr lang="fr-FR" sz="900" dirty="0"/>
                        <a:t>8.4 </a:t>
                      </a:r>
                      <a:endParaRPr lang="fr-FR" sz="700" dirty="0"/>
                    </a:p>
                    <a:p>
                      <a:pPr algn="l">
                        <a:lnSpc>
                          <a:spcPct val="115000"/>
                        </a:lnSpc>
                        <a:spcAft>
                          <a:spcPts val="0"/>
                        </a:spcAft>
                      </a:pPr>
                      <a:r>
                        <a:rPr lang="fr-FR" sz="900" dirty="0"/>
                        <a:t>8.5 </a:t>
                      </a:r>
                      <a:endParaRPr lang="fr-FR" sz="700" dirty="0"/>
                    </a:p>
                    <a:p>
                      <a:pPr algn="l">
                        <a:lnSpc>
                          <a:spcPct val="115000"/>
                        </a:lnSpc>
                        <a:spcAft>
                          <a:spcPts val="0"/>
                        </a:spcAft>
                      </a:pPr>
                      <a:r>
                        <a:rPr lang="fr-FR" sz="900" dirty="0"/>
                        <a:t>8.6 </a:t>
                      </a:r>
                      <a:endParaRPr lang="fr-FR" sz="700" dirty="0"/>
                    </a:p>
                    <a:p>
                      <a:pPr algn="l">
                        <a:lnSpc>
                          <a:spcPct val="115000"/>
                        </a:lnSpc>
                        <a:spcAft>
                          <a:spcPts val="0"/>
                        </a:spcAft>
                      </a:pPr>
                      <a:r>
                        <a:rPr lang="fr-FR" sz="900" dirty="0"/>
                        <a:t>8.7 </a:t>
                      </a:r>
                      <a:endParaRPr lang="fr-FR" sz="700" dirty="0"/>
                    </a:p>
                    <a:p>
                      <a:pPr algn="l">
                        <a:lnSpc>
                          <a:spcPct val="115000"/>
                        </a:lnSpc>
                        <a:spcAft>
                          <a:spcPts val="0"/>
                        </a:spcAft>
                      </a:pPr>
                      <a:r>
                        <a:rPr lang="fr-FR" sz="900" dirty="0"/>
                        <a:t>8.8 </a:t>
                      </a:r>
                      <a:endParaRPr lang="fr-FR" sz="700" dirty="0"/>
                    </a:p>
                    <a:p>
                      <a:pPr algn="l">
                        <a:lnSpc>
                          <a:spcPct val="115000"/>
                        </a:lnSpc>
                        <a:spcAft>
                          <a:spcPts val="0"/>
                        </a:spcAft>
                      </a:pPr>
                      <a:r>
                        <a:rPr lang="fr-FR" sz="900" dirty="0"/>
                        <a:t>8.8 </a:t>
                      </a:r>
                      <a:endParaRPr lang="fr-FR" sz="700" dirty="0"/>
                    </a:p>
                    <a:p>
                      <a:pPr algn="l">
                        <a:lnSpc>
                          <a:spcPct val="115000"/>
                        </a:lnSpc>
                        <a:spcAft>
                          <a:spcPts val="0"/>
                        </a:spcAft>
                      </a:pPr>
                      <a:r>
                        <a:rPr lang="fr-FR" sz="900" dirty="0"/>
                        <a:t>8.9 </a:t>
                      </a:r>
                      <a:endParaRPr lang="fr-FR" sz="700" dirty="0"/>
                    </a:p>
                    <a:p>
                      <a:pPr algn="l">
                        <a:lnSpc>
                          <a:spcPct val="115000"/>
                        </a:lnSpc>
                        <a:spcAft>
                          <a:spcPts val="0"/>
                        </a:spcAft>
                      </a:pPr>
                      <a:r>
                        <a:rPr lang="fr-FR" sz="900" dirty="0"/>
                        <a:t>9.0 </a:t>
                      </a:r>
                      <a:endParaRPr lang="fr-FR" sz="700" dirty="0">
                        <a:solidFill>
                          <a:schemeClr val="bg1"/>
                        </a:solidFill>
                        <a:latin typeface="Calibri"/>
                        <a:ea typeface="Calibri"/>
                        <a:cs typeface="Times New Roman"/>
                      </a:endParaRPr>
                    </a:p>
                  </a:txBody>
                  <a:tcPr marL="42062" marR="42062" marT="5842" marB="0"/>
                </a:tc>
                <a:tc>
                  <a:txBody>
                    <a:bodyPr/>
                    <a:lstStyle/>
                    <a:p>
                      <a:pPr algn="l">
                        <a:lnSpc>
                          <a:spcPct val="115000"/>
                        </a:lnSpc>
                      </a:pPr>
                      <a:endParaRPr lang="fr-FR" sz="700">
                        <a:solidFill>
                          <a:schemeClr val="bg1"/>
                        </a:solidFill>
                        <a:latin typeface="Calibri"/>
                        <a:ea typeface="Times New Roman"/>
                      </a:endParaRPr>
                    </a:p>
                  </a:txBody>
                  <a:tcPr marL="42062" marR="42062" marT="5842" marB="0"/>
                </a:tc>
                <a:tc>
                  <a:txBody>
                    <a:bodyPr/>
                    <a:lstStyle/>
                    <a:p>
                      <a:pPr algn="l">
                        <a:lnSpc>
                          <a:spcPct val="115000"/>
                        </a:lnSpc>
                        <a:spcAft>
                          <a:spcPts val="0"/>
                        </a:spcAft>
                      </a:pPr>
                      <a:r>
                        <a:rPr lang="fr-FR" sz="900" dirty="0"/>
                        <a:t>4.8 </a:t>
                      </a:r>
                      <a:endParaRPr lang="fr-FR" sz="700" dirty="0"/>
                    </a:p>
                    <a:p>
                      <a:pPr algn="l">
                        <a:lnSpc>
                          <a:spcPct val="115000"/>
                        </a:lnSpc>
                        <a:spcAft>
                          <a:spcPts val="0"/>
                        </a:spcAft>
                      </a:pPr>
                      <a:r>
                        <a:rPr lang="fr-FR" sz="900" dirty="0"/>
                        <a:t>4.9 </a:t>
                      </a:r>
                      <a:endParaRPr lang="fr-FR" sz="700" dirty="0"/>
                    </a:p>
                    <a:p>
                      <a:pPr algn="l">
                        <a:lnSpc>
                          <a:spcPct val="115000"/>
                        </a:lnSpc>
                        <a:spcAft>
                          <a:spcPts val="0"/>
                        </a:spcAft>
                      </a:pPr>
                      <a:r>
                        <a:rPr lang="fr-FR" sz="900" dirty="0"/>
                        <a:t>5.4 </a:t>
                      </a:r>
                      <a:endParaRPr lang="fr-FR" sz="700" dirty="0"/>
                    </a:p>
                    <a:p>
                      <a:pPr algn="l">
                        <a:lnSpc>
                          <a:spcPct val="115000"/>
                        </a:lnSpc>
                        <a:spcAft>
                          <a:spcPts val="0"/>
                        </a:spcAft>
                      </a:pPr>
                      <a:r>
                        <a:rPr lang="fr-FR" sz="900" dirty="0"/>
                        <a:t>5.1 </a:t>
                      </a:r>
                      <a:endParaRPr lang="fr-FR" sz="700" dirty="0"/>
                    </a:p>
                    <a:p>
                      <a:pPr algn="l">
                        <a:lnSpc>
                          <a:spcPct val="115000"/>
                        </a:lnSpc>
                        <a:spcAft>
                          <a:spcPts val="0"/>
                        </a:spcAft>
                      </a:pPr>
                      <a:r>
                        <a:rPr lang="fr-FR" sz="900" dirty="0"/>
                        <a:t>5.2 </a:t>
                      </a:r>
                      <a:endParaRPr lang="fr-FR" sz="700" dirty="0"/>
                    </a:p>
                    <a:p>
                      <a:pPr algn="l">
                        <a:lnSpc>
                          <a:spcPct val="115000"/>
                        </a:lnSpc>
                        <a:spcAft>
                          <a:spcPts val="0"/>
                        </a:spcAft>
                      </a:pPr>
                      <a:r>
                        <a:rPr lang="fr-FR" sz="900" dirty="0"/>
                        <a:t>5.3 </a:t>
                      </a:r>
                      <a:endParaRPr lang="fr-FR" sz="700" dirty="0"/>
                    </a:p>
                    <a:p>
                      <a:pPr algn="l">
                        <a:lnSpc>
                          <a:spcPct val="115000"/>
                        </a:lnSpc>
                        <a:spcAft>
                          <a:spcPts val="0"/>
                        </a:spcAft>
                      </a:pPr>
                      <a:r>
                        <a:rPr lang="fr-FR" sz="900" dirty="0"/>
                        <a:t>5.4 </a:t>
                      </a:r>
                      <a:endParaRPr lang="fr-FR" sz="700" dirty="0"/>
                    </a:p>
                    <a:p>
                      <a:pPr algn="l">
                        <a:lnSpc>
                          <a:spcPct val="115000"/>
                        </a:lnSpc>
                        <a:spcAft>
                          <a:spcPts val="0"/>
                        </a:spcAft>
                      </a:pPr>
                      <a:r>
                        <a:rPr lang="fr-FR" sz="900" dirty="0"/>
                        <a:t>5.5 </a:t>
                      </a:r>
                      <a:endParaRPr lang="fr-FR" sz="700" dirty="0"/>
                    </a:p>
                    <a:p>
                      <a:pPr algn="l">
                        <a:lnSpc>
                          <a:spcPct val="115000"/>
                        </a:lnSpc>
                        <a:spcAft>
                          <a:spcPts val="0"/>
                        </a:spcAft>
                      </a:pPr>
                      <a:r>
                        <a:rPr lang="fr-FR" sz="900" dirty="0"/>
                        <a:t>5.6 </a:t>
                      </a:r>
                      <a:endParaRPr lang="fr-FR" sz="700" dirty="0"/>
                    </a:p>
                    <a:p>
                      <a:pPr algn="l">
                        <a:lnSpc>
                          <a:spcPct val="115000"/>
                        </a:lnSpc>
                        <a:spcAft>
                          <a:spcPts val="0"/>
                        </a:spcAft>
                      </a:pPr>
                      <a:r>
                        <a:rPr lang="fr-FR" sz="900" dirty="0"/>
                        <a:t>5.7 </a:t>
                      </a:r>
                      <a:endParaRPr lang="fr-FR" sz="700" dirty="0"/>
                    </a:p>
                    <a:p>
                      <a:pPr algn="l">
                        <a:lnSpc>
                          <a:spcPct val="115000"/>
                        </a:lnSpc>
                        <a:spcAft>
                          <a:spcPts val="0"/>
                        </a:spcAft>
                      </a:pPr>
                      <a:r>
                        <a:rPr lang="fr-FR" sz="900" dirty="0"/>
                        <a:t>5.8 </a:t>
                      </a:r>
                      <a:endParaRPr lang="fr-FR" sz="700" dirty="0"/>
                    </a:p>
                    <a:p>
                      <a:pPr algn="l">
                        <a:lnSpc>
                          <a:spcPct val="115000"/>
                        </a:lnSpc>
                        <a:spcAft>
                          <a:spcPts val="0"/>
                        </a:spcAft>
                      </a:pPr>
                      <a:r>
                        <a:rPr lang="fr-FR" sz="900" dirty="0"/>
                        <a:t>5.9 </a:t>
                      </a:r>
                      <a:endParaRPr lang="fr-FR" sz="700" dirty="0"/>
                    </a:p>
                    <a:p>
                      <a:pPr algn="l">
                        <a:lnSpc>
                          <a:spcPct val="115000"/>
                        </a:lnSpc>
                        <a:spcAft>
                          <a:spcPts val="0"/>
                        </a:spcAft>
                      </a:pPr>
                      <a:r>
                        <a:rPr lang="fr-FR" sz="900" dirty="0"/>
                        <a:t>6.0 </a:t>
                      </a:r>
                      <a:endParaRPr lang="fr-FR" sz="700" dirty="0"/>
                    </a:p>
                    <a:p>
                      <a:pPr algn="l">
                        <a:lnSpc>
                          <a:spcPct val="115000"/>
                        </a:lnSpc>
                        <a:spcAft>
                          <a:spcPts val="0"/>
                        </a:spcAft>
                      </a:pPr>
                      <a:r>
                        <a:rPr lang="fr-FR" sz="900" dirty="0"/>
                        <a:t>6.1 </a:t>
                      </a:r>
                      <a:endParaRPr lang="fr-FR" sz="700" dirty="0"/>
                    </a:p>
                    <a:p>
                      <a:pPr algn="l">
                        <a:lnSpc>
                          <a:spcPct val="115000"/>
                        </a:lnSpc>
                        <a:spcAft>
                          <a:spcPts val="0"/>
                        </a:spcAft>
                      </a:pPr>
                      <a:r>
                        <a:rPr lang="fr-FR" sz="900" dirty="0"/>
                        <a:t>6.2 </a:t>
                      </a:r>
                      <a:endParaRPr lang="fr-FR" sz="700" dirty="0"/>
                    </a:p>
                    <a:p>
                      <a:pPr algn="l">
                        <a:lnSpc>
                          <a:spcPct val="115000"/>
                        </a:lnSpc>
                        <a:spcAft>
                          <a:spcPts val="0"/>
                        </a:spcAft>
                      </a:pPr>
                      <a:r>
                        <a:rPr lang="fr-FR" sz="900" dirty="0"/>
                        <a:t>6.3 </a:t>
                      </a:r>
                      <a:endParaRPr lang="fr-FR" sz="700" dirty="0"/>
                    </a:p>
                    <a:p>
                      <a:pPr algn="l">
                        <a:lnSpc>
                          <a:spcPct val="115000"/>
                        </a:lnSpc>
                        <a:spcAft>
                          <a:spcPts val="0"/>
                        </a:spcAft>
                      </a:pPr>
                      <a:r>
                        <a:rPr lang="fr-FR" sz="900" dirty="0"/>
                        <a:t>6.4 </a:t>
                      </a:r>
                      <a:endParaRPr lang="fr-FR" sz="700" dirty="0"/>
                    </a:p>
                    <a:p>
                      <a:pPr algn="l">
                        <a:lnSpc>
                          <a:spcPct val="115000"/>
                        </a:lnSpc>
                        <a:spcAft>
                          <a:spcPts val="0"/>
                        </a:spcAft>
                      </a:pPr>
                      <a:r>
                        <a:rPr lang="fr-FR" sz="900" dirty="0"/>
                        <a:t>6.5 </a:t>
                      </a:r>
                      <a:endParaRPr lang="fr-FR" sz="700" dirty="0"/>
                    </a:p>
                    <a:p>
                      <a:pPr algn="l">
                        <a:lnSpc>
                          <a:spcPct val="115000"/>
                        </a:lnSpc>
                        <a:spcAft>
                          <a:spcPts val="0"/>
                        </a:spcAft>
                      </a:pPr>
                      <a:r>
                        <a:rPr lang="fr-FR" sz="900" dirty="0"/>
                        <a:t>6.6 </a:t>
                      </a:r>
                      <a:endParaRPr lang="fr-FR" sz="700" dirty="0"/>
                    </a:p>
                    <a:p>
                      <a:pPr algn="l">
                        <a:lnSpc>
                          <a:spcPct val="115000"/>
                        </a:lnSpc>
                        <a:spcAft>
                          <a:spcPts val="0"/>
                        </a:spcAft>
                      </a:pPr>
                      <a:r>
                        <a:rPr lang="fr-FR" sz="900" dirty="0"/>
                        <a:t>6.7 </a:t>
                      </a:r>
                      <a:endParaRPr lang="fr-FR" sz="700" dirty="0"/>
                    </a:p>
                    <a:p>
                      <a:pPr algn="l">
                        <a:lnSpc>
                          <a:spcPct val="115000"/>
                        </a:lnSpc>
                        <a:spcAft>
                          <a:spcPts val="0"/>
                        </a:spcAft>
                      </a:pPr>
                      <a:r>
                        <a:rPr lang="fr-FR" sz="900" dirty="0"/>
                        <a:t>6.8 </a:t>
                      </a:r>
                      <a:endParaRPr lang="fr-FR" sz="700" dirty="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a:t>    6.2 </a:t>
                      </a:r>
                      <a:endParaRPr lang="fr-FR" sz="700"/>
                    </a:p>
                    <a:p>
                      <a:pPr algn="l">
                        <a:lnSpc>
                          <a:spcPct val="115000"/>
                        </a:lnSpc>
                        <a:spcAft>
                          <a:spcPts val="0"/>
                        </a:spcAft>
                      </a:pPr>
                      <a:r>
                        <a:rPr lang="fr-FR" sz="900"/>
                        <a:t>6.4 </a:t>
                      </a:r>
                      <a:endParaRPr lang="fr-FR" sz="700"/>
                    </a:p>
                    <a:p>
                      <a:pPr algn="l">
                        <a:lnSpc>
                          <a:spcPct val="115000"/>
                        </a:lnSpc>
                        <a:spcAft>
                          <a:spcPts val="0"/>
                        </a:spcAft>
                      </a:pPr>
                      <a:r>
                        <a:rPr lang="fr-FR" sz="900"/>
                        <a:t>6.5 </a:t>
                      </a:r>
                      <a:endParaRPr lang="fr-FR" sz="700"/>
                    </a:p>
                    <a:p>
                      <a:pPr algn="l">
                        <a:lnSpc>
                          <a:spcPct val="115000"/>
                        </a:lnSpc>
                        <a:spcAft>
                          <a:spcPts val="0"/>
                        </a:spcAft>
                      </a:pPr>
                      <a:r>
                        <a:rPr lang="fr-FR" sz="900"/>
                        <a:t>6.6 </a:t>
                      </a:r>
                      <a:endParaRPr lang="fr-FR" sz="700"/>
                    </a:p>
                    <a:p>
                      <a:pPr algn="l">
                        <a:lnSpc>
                          <a:spcPct val="115000"/>
                        </a:lnSpc>
                        <a:spcAft>
                          <a:spcPts val="0"/>
                        </a:spcAft>
                      </a:pPr>
                      <a:r>
                        <a:rPr lang="fr-FR" sz="900"/>
                        <a:t>6.8 </a:t>
                      </a:r>
                      <a:endParaRPr lang="fr-FR" sz="700"/>
                    </a:p>
                    <a:p>
                      <a:pPr algn="l">
                        <a:lnSpc>
                          <a:spcPct val="115000"/>
                        </a:lnSpc>
                        <a:spcAft>
                          <a:spcPts val="0"/>
                        </a:spcAft>
                      </a:pPr>
                      <a:r>
                        <a:rPr lang="fr-FR" sz="900"/>
                        <a:t>6.9 </a:t>
                      </a:r>
                      <a:endParaRPr lang="fr-FR" sz="700"/>
                    </a:p>
                    <a:p>
                      <a:pPr algn="l">
                        <a:lnSpc>
                          <a:spcPct val="115000"/>
                        </a:lnSpc>
                        <a:spcAft>
                          <a:spcPts val="0"/>
                        </a:spcAft>
                      </a:pPr>
                      <a:r>
                        <a:rPr lang="fr-FR" sz="900"/>
                        <a:t>7.0 </a:t>
                      </a:r>
                      <a:endParaRPr lang="fr-FR" sz="700"/>
                    </a:p>
                    <a:p>
                      <a:pPr algn="l">
                        <a:lnSpc>
                          <a:spcPct val="115000"/>
                        </a:lnSpc>
                        <a:spcAft>
                          <a:spcPts val="0"/>
                        </a:spcAft>
                      </a:pPr>
                      <a:r>
                        <a:rPr lang="fr-FR" sz="900"/>
                        <a:t>7.2 </a:t>
                      </a:r>
                      <a:endParaRPr lang="fr-FR" sz="700"/>
                    </a:p>
                    <a:p>
                      <a:pPr algn="l">
                        <a:lnSpc>
                          <a:spcPct val="115000"/>
                        </a:lnSpc>
                        <a:spcAft>
                          <a:spcPts val="0"/>
                        </a:spcAft>
                      </a:pPr>
                      <a:r>
                        <a:rPr lang="fr-FR" sz="900"/>
                        <a:t>7.1 </a:t>
                      </a:r>
                      <a:endParaRPr lang="fr-FR" sz="700"/>
                    </a:p>
                    <a:p>
                      <a:pPr algn="l">
                        <a:lnSpc>
                          <a:spcPct val="115000"/>
                        </a:lnSpc>
                        <a:spcAft>
                          <a:spcPts val="0"/>
                        </a:spcAft>
                      </a:pPr>
                      <a:r>
                        <a:rPr lang="fr-FR" sz="900"/>
                        <a:t>7.4 </a:t>
                      </a:r>
                      <a:endParaRPr lang="fr-FR" sz="700"/>
                    </a:p>
                    <a:p>
                      <a:pPr algn="l">
                        <a:lnSpc>
                          <a:spcPct val="115000"/>
                        </a:lnSpc>
                        <a:spcAft>
                          <a:spcPts val="0"/>
                        </a:spcAft>
                      </a:pPr>
                      <a:r>
                        <a:rPr lang="fr-FR" sz="900"/>
                        <a:t>7.5 </a:t>
                      </a:r>
                      <a:endParaRPr lang="fr-FR" sz="700"/>
                    </a:p>
                    <a:p>
                      <a:pPr algn="l">
                        <a:lnSpc>
                          <a:spcPct val="115000"/>
                        </a:lnSpc>
                        <a:spcAft>
                          <a:spcPts val="0"/>
                        </a:spcAft>
                      </a:pPr>
                      <a:r>
                        <a:rPr lang="fr-FR" sz="900"/>
                        <a:t>7.7 </a:t>
                      </a:r>
                      <a:endParaRPr lang="fr-FR" sz="700"/>
                    </a:p>
                    <a:p>
                      <a:pPr algn="l">
                        <a:lnSpc>
                          <a:spcPct val="115000"/>
                        </a:lnSpc>
                        <a:spcAft>
                          <a:spcPts val="0"/>
                        </a:spcAft>
                      </a:pPr>
                      <a:r>
                        <a:rPr lang="fr-FR" sz="900"/>
                        <a:t>7.8 </a:t>
                      </a:r>
                      <a:endParaRPr lang="fr-FR" sz="700"/>
                    </a:p>
                    <a:p>
                      <a:pPr algn="l">
                        <a:lnSpc>
                          <a:spcPct val="115000"/>
                        </a:lnSpc>
                        <a:spcAft>
                          <a:spcPts val="0"/>
                        </a:spcAft>
                      </a:pPr>
                      <a:r>
                        <a:rPr lang="fr-FR" sz="900"/>
                        <a:t>7.9 </a:t>
                      </a:r>
                      <a:endParaRPr lang="fr-FR" sz="700"/>
                    </a:p>
                    <a:p>
                      <a:pPr algn="l">
                        <a:lnSpc>
                          <a:spcPct val="115000"/>
                        </a:lnSpc>
                        <a:spcAft>
                          <a:spcPts val="0"/>
                        </a:spcAft>
                      </a:pPr>
                      <a:r>
                        <a:rPr lang="fr-FR" sz="900"/>
                        <a:t>8.0 </a:t>
                      </a:r>
                      <a:endParaRPr lang="fr-FR" sz="700"/>
                    </a:p>
                    <a:p>
                      <a:pPr algn="l">
                        <a:lnSpc>
                          <a:spcPct val="115000"/>
                        </a:lnSpc>
                        <a:spcAft>
                          <a:spcPts val="0"/>
                        </a:spcAft>
                      </a:pPr>
                      <a:r>
                        <a:rPr lang="fr-FR" sz="900"/>
                        <a:t>8.2 </a:t>
                      </a:r>
                      <a:endParaRPr lang="fr-FR" sz="700"/>
                    </a:p>
                    <a:p>
                      <a:pPr algn="l">
                        <a:lnSpc>
                          <a:spcPct val="115000"/>
                        </a:lnSpc>
                        <a:spcAft>
                          <a:spcPts val="0"/>
                        </a:spcAft>
                      </a:pPr>
                      <a:r>
                        <a:rPr lang="fr-FR" sz="900"/>
                        <a:t>8.3 </a:t>
                      </a:r>
                      <a:endParaRPr lang="fr-FR" sz="700"/>
                    </a:p>
                    <a:p>
                      <a:pPr algn="l">
                        <a:lnSpc>
                          <a:spcPct val="115000"/>
                        </a:lnSpc>
                        <a:spcAft>
                          <a:spcPts val="0"/>
                        </a:spcAft>
                      </a:pPr>
                      <a:r>
                        <a:rPr lang="fr-FR" sz="900"/>
                        <a:t>8.4 </a:t>
                      </a:r>
                      <a:endParaRPr lang="fr-FR" sz="700"/>
                    </a:p>
                    <a:p>
                      <a:pPr algn="l">
                        <a:lnSpc>
                          <a:spcPct val="115000"/>
                        </a:lnSpc>
                        <a:spcAft>
                          <a:spcPts val="0"/>
                        </a:spcAft>
                      </a:pPr>
                      <a:r>
                        <a:rPr lang="fr-FR" sz="900"/>
                        <a:t>8.5 </a:t>
                      </a:r>
                      <a:endParaRPr lang="fr-FR" sz="700"/>
                    </a:p>
                    <a:p>
                      <a:pPr algn="l">
                        <a:lnSpc>
                          <a:spcPct val="115000"/>
                        </a:lnSpc>
                        <a:spcAft>
                          <a:spcPts val="0"/>
                        </a:spcAft>
                      </a:pPr>
                      <a:r>
                        <a:rPr lang="fr-FR" sz="900"/>
                        <a:t>8.7 </a:t>
                      </a:r>
                      <a:endParaRPr lang="fr-FR" sz="700"/>
                    </a:p>
                    <a:p>
                      <a:pPr algn="l">
                        <a:lnSpc>
                          <a:spcPct val="115000"/>
                        </a:lnSpc>
                        <a:spcAft>
                          <a:spcPts val="0"/>
                        </a:spcAft>
                      </a:pPr>
                      <a:r>
                        <a:rPr lang="fr-FR" sz="900"/>
                        <a:t>8.8 </a:t>
                      </a:r>
                      <a:endParaRPr lang="fr-FR" sz="700">
                        <a:solidFill>
                          <a:schemeClr val="bg1"/>
                        </a:solidFill>
                        <a:latin typeface="Calibri"/>
                        <a:ea typeface="Calibri"/>
                        <a:cs typeface="Times New Roman"/>
                      </a:endParaRPr>
                    </a:p>
                  </a:txBody>
                  <a:tcPr marL="42062" marR="42062" marT="5842" marB="0"/>
                </a:tc>
                <a:tc>
                  <a:txBody>
                    <a:bodyPr/>
                    <a:lstStyle/>
                    <a:p>
                      <a:pPr algn="l">
                        <a:lnSpc>
                          <a:spcPct val="115000"/>
                        </a:lnSpc>
                        <a:spcAft>
                          <a:spcPts val="0"/>
                        </a:spcAft>
                      </a:pPr>
                      <a:r>
                        <a:rPr lang="fr-FR" sz="900" dirty="0"/>
                        <a:t>6.0 </a:t>
                      </a:r>
                      <a:endParaRPr lang="fr-FR" sz="700" dirty="0"/>
                    </a:p>
                    <a:p>
                      <a:pPr algn="l">
                        <a:lnSpc>
                          <a:spcPct val="115000"/>
                        </a:lnSpc>
                        <a:spcAft>
                          <a:spcPts val="0"/>
                        </a:spcAft>
                      </a:pPr>
                      <a:r>
                        <a:rPr lang="fr-FR" sz="900" dirty="0"/>
                        <a:t>6.1 </a:t>
                      </a:r>
                      <a:endParaRPr lang="fr-FR" sz="700" dirty="0"/>
                    </a:p>
                    <a:p>
                      <a:pPr algn="l">
                        <a:lnSpc>
                          <a:spcPct val="115000"/>
                        </a:lnSpc>
                        <a:spcAft>
                          <a:spcPts val="0"/>
                        </a:spcAft>
                      </a:pPr>
                      <a:r>
                        <a:rPr lang="fr-FR" sz="900" dirty="0"/>
                        <a:t>6.2 </a:t>
                      </a:r>
                      <a:endParaRPr lang="fr-FR" sz="700" dirty="0"/>
                    </a:p>
                    <a:p>
                      <a:pPr algn="l">
                        <a:lnSpc>
                          <a:spcPct val="115000"/>
                        </a:lnSpc>
                        <a:spcAft>
                          <a:spcPts val="0"/>
                        </a:spcAft>
                      </a:pPr>
                      <a:r>
                        <a:rPr lang="fr-FR" sz="900" dirty="0"/>
                        <a:t>6.4 </a:t>
                      </a:r>
                      <a:endParaRPr lang="fr-FR" sz="700" dirty="0"/>
                    </a:p>
                    <a:p>
                      <a:pPr algn="l">
                        <a:lnSpc>
                          <a:spcPct val="115000"/>
                        </a:lnSpc>
                        <a:spcAft>
                          <a:spcPts val="0"/>
                        </a:spcAft>
                      </a:pPr>
                      <a:r>
                        <a:rPr lang="fr-FR" sz="900" dirty="0"/>
                        <a:t>6.5 </a:t>
                      </a:r>
                      <a:endParaRPr lang="fr-FR" sz="700" dirty="0"/>
                    </a:p>
                    <a:p>
                      <a:pPr algn="l">
                        <a:lnSpc>
                          <a:spcPct val="115000"/>
                        </a:lnSpc>
                        <a:spcAft>
                          <a:spcPts val="0"/>
                        </a:spcAft>
                      </a:pPr>
                      <a:r>
                        <a:rPr lang="fr-FR" sz="900" dirty="0"/>
                        <a:t>6.6 </a:t>
                      </a:r>
                      <a:endParaRPr lang="fr-FR" sz="700" dirty="0"/>
                    </a:p>
                    <a:p>
                      <a:pPr algn="l">
                        <a:lnSpc>
                          <a:spcPct val="115000"/>
                        </a:lnSpc>
                        <a:spcAft>
                          <a:spcPts val="0"/>
                        </a:spcAft>
                      </a:pPr>
                      <a:r>
                        <a:rPr lang="fr-FR" sz="900" dirty="0"/>
                        <a:t>6.7 </a:t>
                      </a:r>
                      <a:endParaRPr lang="fr-FR" sz="700" dirty="0"/>
                    </a:p>
                    <a:p>
                      <a:pPr algn="l">
                        <a:lnSpc>
                          <a:spcPct val="115000"/>
                        </a:lnSpc>
                        <a:spcAft>
                          <a:spcPts val="0"/>
                        </a:spcAft>
                      </a:pPr>
                      <a:r>
                        <a:rPr lang="fr-FR" sz="900" dirty="0"/>
                        <a:t>6.9 </a:t>
                      </a:r>
                      <a:endParaRPr lang="fr-FR" sz="700" dirty="0"/>
                    </a:p>
                    <a:p>
                      <a:pPr algn="l">
                        <a:lnSpc>
                          <a:spcPct val="115000"/>
                        </a:lnSpc>
                        <a:spcAft>
                          <a:spcPts val="0"/>
                        </a:spcAft>
                      </a:pPr>
                      <a:r>
                        <a:rPr lang="fr-FR" sz="900" dirty="0"/>
                        <a:t>7.0 </a:t>
                      </a:r>
                      <a:endParaRPr lang="fr-FR" sz="700" dirty="0"/>
                    </a:p>
                    <a:p>
                      <a:pPr algn="l">
                        <a:lnSpc>
                          <a:spcPct val="115000"/>
                        </a:lnSpc>
                        <a:spcAft>
                          <a:spcPts val="0"/>
                        </a:spcAft>
                      </a:pPr>
                      <a:r>
                        <a:rPr lang="fr-FR" sz="900" dirty="0"/>
                        <a:t>7.1 </a:t>
                      </a:r>
                      <a:endParaRPr lang="fr-FR" sz="700" dirty="0"/>
                    </a:p>
                    <a:p>
                      <a:pPr algn="l">
                        <a:lnSpc>
                          <a:spcPct val="115000"/>
                        </a:lnSpc>
                        <a:spcAft>
                          <a:spcPts val="0"/>
                        </a:spcAft>
                      </a:pPr>
                      <a:r>
                        <a:rPr lang="fr-FR" sz="900" dirty="0"/>
                        <a:t>7.2 </a:t>
                      </a:r>
                      <a:endParaRPr lang="fr-FR" sz="700" dirty="0"/>
                    </a:p>
                    <a:p>
                      <a:pPr algn="l">
                        <a:lnSpc>
                          <a:spcPct val="115000"/>
                        </a:lnSpc>
                        <a:spcAft>
                          <a:spcPts val="0"/>
                        </a:spcAft>
                      </a:pPr>
                      <a:r>
                        <a:rPr lang="fr-FR" sz="900" dirty="0"/>
                        <a:t>7.4 </a:t>
                      </a:r>
                      <a:endParaRPr lang="fr-FR" sz="700" dirty="0"/>
                    </a:p>
                    <a:p>
                      <a:pPr algn="l">
                        <a:lnSpc>
                          <a:spcPct val="115000"/>
                        </a:lnSpc>
                        <a:spcAft>
                          <a:spcPts val="0"/>
                        </a:spcAft>
                      </a:pPr>
                      <a:r>
                        <a:rPr lang="fr-FR" sz="900" dirty="0"/>
                        <a:t>7.5 </a:t>
                      </a:r>
                      <a:endParaRPr lang="fr-FR" sz="700" dirty="0"/>
                    </a:p>
                    <a:p>
                      <a:pPr algn="l">
                        <a:lnSpc>
                          <a:spcPct val="115000"/>
                        </a:lnSpc>
                        <a:spcAft>
                          <a:spcPts val="0"/>
                        </a:spcAft>
                      </a:pPr>
                      <a:r>
                        <a:rPr lang="fr-FR" sz="900" dirty="0"/>
                        <a:t>7.6 </a:t>
                      </a:r>
                      <a:endParaRPr lang="fr-FR" sz="700" dirty="0"/>
                    </a:p>
                    <a:p>
                      <a:pPr algn="l">
                        <a:lnSpc>
                          <a:spcPct val="115000"/>
                        </a:lnSpc>
                        <a:spcAft>
                          <a:spcPts val="0"/>
                        </a:spcAft>
                      </a:pPr>
                      <a:r>
                        <a:rPr lang="fr-FR" sz="900" dirty="0"/>
                        <a:t>7.7 </a:t>
                      </a:r>
                      <a:endParaRPr lang="fr-FR" sz="700" dirty="0"/>
                    </a:p>
                    <a:p>
                      <a:pPr algn="l">
                        <a:lnSpc>
                          <a:spcPct val="115000"/>
                        </a:lnSpc>
                        <a:spcAft>
                          <a:spcPts val="0"/>
                        </a:spcAft>
                      </a:pPr>
                      <a:r>
                        <a:rPr lang="fr-FR" sz="900" dirty="0"/>
                        <a:t>7.9 </a:t>
                      </a:r>
                      <a:endParaRPr lang="fr-FR" sz="700" dirty="0"/>
                    </a:p>
                    <a:p>
                      <a:pPr algn="l">
                        <a:lnSpc>
                          <a:spcPct val="115000"/>
                        </a:lnSpc>
                        <a:spcAft>
                          <a:spcPts val="0"/>
                        </a:spcAft>
                      </a:pPr>
                      <a:r>
                        <a:rPr lang="fr-FR" sz="900" dirty="0"/>
                        <a:t>8.0 </a:t>
                      </a:r>
                      <a:endParaRPr lang="fr-FR" sz="700" dirty="0"/>
                    </a:p>
                    <a:p>
                      <a:pPr algn="l">
                        <a:lnSpc>
                          <a:spcPct val="115000"/>
                        </a:lnSpc>
                        <a:spcAft>
                          <a:spcPts val="0"/>
                        </a:spcAft>
                      </a:pPr>
                      <a:r>
                        <a:rPr lang="fr-FR" sz="900" dirty="0"/>
                        <a:t>8.1 </a:t>
                      </a:r>
                      <a:endParaRPr lang="fr-FR" sz="700" dirty="0"/>
                    </a:p>
                    <a:p>
                      <a:pPr algn="l">
                        <a:lnSpc>
                          <a:spcPct val="115000"/>
                        </a:lnSpc>
                        <a:spcAft>
                          <a:spcPts val="0"/>
                        </a:spcAft>
                      </a:pPr>
                      <a:r>
                        <a:rPr lang="fr-FR" sz="900" dirty="0"/>
                        <a:t>8.2 </a:t>
                      </a:r>
                      <a:endParaRPr lang="fr-FR" sz="700" dirty="0"/>
                    </a:p>
                    <a:p>
                      <a:pPr algn="l">
                        <a:lnSpc>
                          <a:spcPct val="115000"/>
                        </a:lnSpc>
                        <a:spcAft>
                          <a:spcPts val="0"/>
                        </a:spcAft>
                      </a:pPr>
                      <a:r>
                        <a:rPr lang="fr-FR" sz="900" dirty="0"/>
                        <a:t>8.4 </a:t>
                      </a:r>
                      <a:endParaRPr lang="fr-FR" sz="700" dirty="0"/>
                    </a:p>
                    <a:p>
                      <a:pPr algn="l">
                        <a:lnSpc>
                          <a:spcPct val="115000"/>
                        </a:lnSpc>
                        <a:spcAft>
                          <a:spcPts val="0"/>
                        </a:spcAft>
                      </a:pPr>
                      <a:r>
                        <a:rPr lang="fr-FR" sz="900" dirty="0"/>
                        <a:t>8.5 </a:t>
                      </a:r>
                      <a:endParaRPr lang="fr-FR" sz="700" dirty="0">
                        <a:solidFill>
                          <a:schemeClr val="bg1"/>
                        </a:solidFill>
                        <a:latin typeface="Calibri"/>
                        <a:ea typeface="Calibri"/>
                        <a:cs typeface="Times New Roman"/>
                      </a:endParaRPr>
                    </a:p>
                  </a:txBody>
                  <a:tcPr marL="42062" marR="42062" marT="5842" marB="0"/>
                </a:tc>
                <a:extLst>
                  <a:ext uri="{0D108BD9-81ED-4DB2-BD59-A6C34878D82A}">
                    <a16:rowId xmlns:a16="http://schemas.microsoft.com/office/drawing/2014/main" val="10003"/>
                  </a:ext>
                </a:extLst>
              </a:tr>
            </a:tbl>
          </a:graphicData>
        </a:graphic>
      </p:graphicFrame>
      <p:sp>
        <p:nvSpPr>
          <p:cNvPr id="5" name="ZoneTexte 4"/>
          <p:cNvSpPr txBox="1"/>
          <p:nvPr/>
        </p:nvSpPr>
        <p:spPr>
          <a:xfrm>
            <a:off x="5796136" y="836712"/>
            <a:ext cx="2527152" cy="369332"/>
          </a:xfrm>
          <a:prstGeom prst="rect">
            <a:avLst/>
          </a:prstGeom>
          <a:noFill/>
        </p:spPr>
        <p:txBody>
          <a:bodyPr wrap="square" rtlCol="0">
            <a:spAutoFit/>
          </a:bodyPr>
          <a:lstStyle/>
          <a:p>
            <a:r>
              <a:rPr lang="fr-FR" b="1" dirty="0"/>
              <a:t>Tableau de </a:t>
            </a:r>
            <a:r>
              <a:rPr lang="fr-FR" b="1" dirty="0" err="1"/>
              <a:t>Stahle</a:t>
            </a:r>
            <a:r>
              <a:rPr lang="fr-FR" b="1" dirty="0"/>
              <a:t>:</a:t>
            </a:r>
          </a:p>
        </p:txBody>
      </p:sp>
      <p:sp>
        <p:nvSpPr>
          <p:cNvPr id="6" name="Rectangle 5"/>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251520" y="836712"/>
            <a:ext cx="8892480" cy="6021288"/>
          </a:xfrm>
        </p:spPr>
        <p:txBody>
          <a:bodyPr>
            <a:normAutofit fontScale="70000" lnSpcReduction="20000"/>
          </a:bodyPr>
          <a:lstStyle/>
          <a:p>
            <a:pPr marL="0" indent="0" fontAlgn="base">
              <a:spcBef>
                <a:spcPct val="0"/>
              </a:spcBef>
              <a:spcAft>
                <a:spcPct val="0"/>
              </a:spcAft>
            </a:pPr>
            <a:r>
              <a:rPr kumimoji="0" lang="fr-FR" sz="3600" b="1" i="1" u="sng" strike="noStrike" cap="none" normalizeH="0" baseline="0" dirty="0">
                <a:ln>
                  <a:noFill/>
                </a:ln>
                <a:effectLst/>
                <a:ea typeface="Times New Roman" pitchFamily="18" charset="0"/>
                <a:cs typeface="Arial" pitchFamily="34" charset="0"/>
              </a:rPr>
              <a:t>Méthode des dents témoins :</a:t>
            </a:r>
          </a:p>
          <a:p>
            <a:pPr marL="0" indent="0" fontAlgn="base">
              <a:spcBef>
                <a:spcPct val="0"/>
              </a:spcBef>
              <a:spcAft>
                <a:spcPct val="0"/>
              </a:spcAft>
              <a:buNone/>
            </a:pPr>
            <a:endParaRPr kumimoji="0" lang="fr-FR" sz="3600" b="0" i="0" u="none" strike="noStrike" cap="none" normalizeH="0" baseline="0" dirty="0">
              <a:ln>
                <a:noFill/>
              </a:ln>
              <a:effectLst/>
              <a:cs typeface="Arial" pitchFamily="34" charset="0"/>
            </a:endParaRPr>
          </a:p>
          <a:p>
            <a:pPr marL="0" lvl="0" indent="0" eaLnBrk="0" fontAlgn="base" hangingPunct="0">
              <a:spcBef>
                <a:spcPct val="0"/>
              </a:spcBef>
              <a:spcAft>
                <a:spcPct val="0"/>
              </a:spcAft>
              <a:buNone/>
            </a:pPr>
            <a:r>
              <a:rPr kumimoji="0" lang="fr-FR" sz="3400" b="1" i="0" u="none" strike="noStrike" cap="none" normalizeH="0" baseline="0" dirty="0">
                <a:ln>
                  <a:noFill/>
                </a:ln>
                <a:solidFill>
                  <a:srgbClr val="0000FF"/>
                </a:solidFill>
                <a:effectLst/>
                <a:ea typeface="Times New Roman" pitchFamily="18" charset="0"/>
                <a:cs typeface="Arial" pitchFamily="34" charset="0"/>
              </a:rPr>
              <a:t>     </a:t>
            </a:r>
            <a:r>
              <a:rPr kumimoji="0" lang="fr-FR" sz="3400" b="0" i="0" u="none" strike="noStrike" cap="none" normalizeH="0" baseline="0" dirty="0">
                <a:ln>
                  <a:noFill/>
                </a:ln>
                <a:solidFill>
                  <a:schemeClr val="tx1"/>
                </a:solidFill>
                <a:effectLst/>
                <a:ea typeface="Times New Roman" pitchFamily="18" charset="0"/>
                <a:cs typeface="Arial" pitchFamily="34" charset="0"/>
              </a:rPr>
              <a:t> Le </a:t>
            </a:r>
            <a:r>
              <a:rPr kumimoji="0" lang="fr-FR" sz="3400" b="1" i="0" u="none" strike="noStrike" cap="none" normalizeH="0" baseline="0" dirty="0">
                <a:ln>
                  <a:noFill/>
                </a:ln>
                <a:solidFill>
                  <a:schemeClr val="tx1"/>
                </a:solidFill>
                <a:effectLst/>
                <a:ea typeface="Times New Roman" pitchFamily="18" charset="0"/>
                <a:cs typeface="Arial" pitchFamily="34" charset="0"/>
              </a:rPr>
              <a:t>P10</a:t>
            </a:r>
            <a:r>
              <a:rPr kumimoji="0" lang="fr-FR" sz="3400" b="0" i="0" u="none" strike="noStrike" cap="none" normalizeH="0" baseline="0" dirty="0">
                <a:ln>
                  <a:noFill/>
                </a:ln>
                <a:solidFill>
                  <a:schemeClr val="tx1"/>
                </a:solidFill>
                <a:effectLst/>
                <a:ea typeface="Times New Roman" pitchFamily="18" charset="0"/>
                <a:cs typeface="Arial" pitchFamily="34" charset="0"/>
              </a:rPr>
              <a:t> représente la somme des diamètres </a:t>
            </a:r>
            <a:r>
              <a:rPr kumimoji="0" lang="fr-FR" sz="3400" b="0" i="0" u="none" strike="noStrike" cap="none" normalizeH="0" baseline="0" dirty="0" err="1">
                <a:ln>
                  <a:noFill/>
                </a:ln>
                <a:solidFill>
                  <a:schemeClr val="tx1"/>
                </a:solidFill>
                <a:effectLst/>
                <a:ea typeface="Times New Roman" pitchFamily="18" charset="0"/>
                <a:cs typeface="Arial" pitchFamily="34" charset="0"/>
              </a:rPr>
              <a:t>mésio</a:t>
            </a:r>
            <a:r>
              <a:rPr kumimoji="0" lang="fr-FR" sz="3400" b="0" i="0" u="none" strike="noStrike" cap="none" normalizeH="0" baseline="0" dirty="0">
                <a:ln>
                  <a:noFill/>
                </a:ln>
                <a:solidFill>
                  <a:schemeClr val="tx1"/>
                </a:solidFill>
                <a:effectLst/>
                <a:ea typeface="Times New Roman" pitchFamily="18" charset="0"/>
                <a:cs typeface="Arial" pitchFamily="34" charset="0"/>
              </a:rPr>
              <a:t>-distaux des dix dents antérieures, en cas de manque d'un certain nombre de prémolaires ou de  canines, on a la possibilité de mesurer quelques dents témoins </a:t>
            </a:r>
            <a:endParaRPr kumimoji="0" lang="fr-FR" sz="34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pPr>
            <a:r>
              <a:rPr lang="fr-FR" sz="3400" dirty="0">
                <a:ea typeface="Times New Roman" pitchFamily="18" charset="0"/>
                <a:cs typeface="Arial" pitchFamily="34" charset="0"/>
              </a:rPr>
              <a:t>  </a:t>
            </a:r>
            <a:r>
              <a:rPr kumimoji="0" lang="fr-FR" sz="3400" b="0" i="0" u="none" strike="noStrike" cap="none" normalizeH="0" baseline="0" dirty="0">
                <a:ln>
                  <a:noFill/>
                </a:ln>
                <a:solidFill>
                  <a:schemeClr val="tx1"/>
                </a:solidFill>
                <a:effectLst/>
                <a:ea typeface="Times New Roman" pitchFamily="18" charset="0"/>
                <a:cs typeface="Arial" pitchFamily="34" charset="0"/>
              </a:rPr>
              <a:t>Le témoin </a:t>
            </a:r>
            <a:r>
              <a:rPr kumimoji="0" lang="fr-FR" sz="3400" b="1" i="0" u="none" strike="noStrike" cap="none" normalizeH="0" baseline="0" dirty="0">
                <a:ln>
                  <a:noFill/>
                </a:ln>
                <a:solidFill>
                  <a:schemeClr val="tx1"/>
                </a:solidFill>
                <a:effectLst/>
                <a:ea typeface="Times New Roman" pitchFamily="18" charset="0"/>
                <a:cs typeface="Arial" pitchFamily="34" charset="0"/>
              </a:rPr>
              <a:t>146</a:t>
            </a:r>
            <a:r>
              <a:rPr kumimoji="0" lang="fr-FR" sz="3400" b="0" i="0" u="none" strike="noStrike" cap="none" normalizeH="0" baseline="0" dirty="0">
                <a:ln>
                  <a:noFill/>
                </a:ln>
                <a:solidFill>
                  <a:schemeClr val="tx1"/>
                </a:solidFill>
                <a:effectLst/>
                <a:ea typeface="Times New Roman" pitchFamily="18" charset="0"/>
                <a:cs typeface="Arial" pitchFamily="34" charset="0"/>
              </a:rPr>
              <a:t> représente la somme des diamètres de </a:t>
            </a:r>
            <a:r>
              <a:rPr kumimoji="0" lang="fr-FR" sz="3400" b="1" i="0" u="none" strike="noStrike" cap="none" normalizeH="0" baseline="0" dirty="0">
                <a:ln>
                  <a:noFill/>
                </a:ln>
                <a:solidFill>
                  <a:schemeClr val="tx1"/>
                </a:solidFill>
                <a:effectLst/>
                <a:ea typeface="Times New Roman" pitchFamily="18" charset="0"/>
                <a:cs typeface="Arial" pitchFamily="34" charset="0"/>
              </a:rPr>
              <a:t>l‘incisives centrale</a:t>
            </a:r>
            <a:r>
              <a:rPr kumimoji="0" lang="fr-FR" sz="3400" b="0" i="0" u="none" strike="noStrike" cap="none" normalizeH="0" baseline="0" dirty="0">
                <a:ln>
                  <a:noFill/>
                </a:ln>
                <a:solidFill>
                  <a:schemeClr val="tx1"/>
                </a:solidFill>
                <a:effectLst/>
                <a:ea typeface="Times New Roman" pitchFamily="18" charset="0"/>
                <a:cs typeface="Arial" pitchFamily="34" charset="0"/>
              </a:rPr>
              <a:t>, de la </a:t>
            </a:r>
            <a:r>
              <a:rPr kumimoji="0" lang="fr-FR" sz="3400" b="1" i="0" u="none" strike="noStrike" cap="none" normalizeH="0" baseline="0" dirty="0">
                <a:ln>
                  <a:noFill/>
                </a:ln>
                <a:solidFill>
                  <a:schemeClr val="tx1"/>
                </a:solidFill>
                <a:effectLst/>
                <a:ea typeface="Times New Roman" pitchFamily="18" charset="0"/>
                <a:cs typeface="Arial" pitchFamily="34" charset="0"/>
              </a:rPr>
              <a:t>première prémolaire </a:t>
            </a:r>
            <a:r>
              <a:rPr kumimoji="0" lang="fr-FR" sz="3400" b="0" i="0" u="none" strike="noStrike" cap="none" normalizeH="0" baseline="0" dirty="0">
                <a:ln>
                  <a:noFill/>
                </a:ln>
                <a:solidFill>
                  <a:schemeClr val="tx1"/>
                </a:solidFill>
                <a:effectLst/>
                <a:ea typeface="Times New Roman" pitchFamily="18" charset="0"/>
                <a:cs typeface="Arial" pitchFamily="34" charset="0"/>
              </a:rPr>
              <a:t>et la </a:t>
            </a:r>
            <a:r>
              <a:rPr kumimoji="0" lang="fr-FR" sz="3400" b="1" i="0" u="none" strike="noStrike" cap="none" normalizeH="0" baseline="0" dirty="0">
                <a:ln>
                  <a:noFill/>
                </a:ln>
                <a:solidFill>
                  <a:schemeClr val="tx1"/>
                </a:solidFill>
                <a:effectLst/>
                <a:ea typeface="Times New Roman" pitchFamily="18" charset="0"/>
                <a:cs typeface="Arial" pitchFamily="34" charset="0"/>
              </a:rPr>
              <a:t>première molaire</a:t>
            </a:r>
            <a:r>
              <a:rPr kumimoji="0" lang="fr-FR" sz="3400" b="0" i="0" u="none" strike="noStrike" cap="none" normalizeH="0" baseline="0" dirty="0">
                <a:ln>
                  <a:noFill/>
                </a:ln>
                <a:solidFill>
                  <a:schemeClr val="tx1"/>
                </a:solidFill>
                <a:effectLst/>
                <a:ea typeface="Times New Roman" pitchFamily="18" charset="0"/>
                <a:cs typeface="Arial" pitchFamily="34" charset="0"/>
              </a:rPr>
              <a:t>. </a:t>
            </a:r>
            <a:endParaRPr kumimoji="0" lang="fr-FR" sz="34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pPr>
            <a:r>
              <a:rPr lang="fr-FR" sz="3400" dirty="0">
                <a:ea typeface="Times New Roman" pitchFamily="18" charset="0"/>
                <a:cs typeface="Arial" pitchFamily="34" charset="0"/>
              </a:rPr>
              <a:t>  </a:t>
            </a:r>
            <a:r>
              <a:rPr kumimoji="0" lang="fr-FR" sz="3400" b="0" i="0" u="none" strike="noStrike" cap="none" normalizeH="0" baseline="0" dirty="0">
                <a:ln>
                  <a:noFill/>
                </a:ln>
                <a:solidFill>
                  <a:schemeClr val="tx1"/>
                </a:solidFill>
                <a:effectLst/>
                <a:ea typeface="Times New Roman" pitchFamily="18" charset="0"/>
                <a:cs typeface="Arial" pitchFamily="34" charset="0"/>
              </a:rPr>
              <a:t>Le témoin </a:t>
            </a:r>
            <a:r>
              <a:rPr kumimoji="0" lang="fr-FR" sz="3400" b="1" i="0" u="none" strike="noStrike" cap="none" normalizeH="0" baseline="0" dirty="0">
                <a:ln>
                  <a:noFill/>
                </a:ln>
                <a:solidFill>
                  <a:schemeClr val="tx1"/>
                </a:solidFill>
                <a:effectLst/>
                <a:ea typeface="Times New Roman" pitchFamily="18" charset="0"/>
                <a:cs typeface="Arial" pitchFamily="34" charset="0"/>
              </a:rPr>
              <a:t>16</a:t>
            </a:r>
            <a:r>
              <a:rPr kumimoji="0" lang="fr-FR" sz="3400" b="0" i="0" u="none" strike="noStrike" cap="none" normalizeH="0" baseline="0" dirty="0">
                <a:ln>
                  <a:noFill/>
                </a:ln>
                <a:solidFill>
                  <a:schemeClr val="tx1"/>
                </a:solidFill>
                <a:effectLst/>
                <a:ea typeface="Times New Roman" pitchFamily="18" charset="0"/>
                <a:cs typeface="Arial" pitchFamily="34" charset="0"/>
              </a:rPr>
              <a:t> représente la somme des diamètres de </a:t>
            </a:r>
            <a:r>
              <a:rPr kumimoji="0" lang="fr-FR" sz="3400" b="1" i="0" u="none" strike="noStrike" cap="none" normalizeH="0" baseline="0" dirty="0">
                <a:ln>
                  <a:noFill/>
                </a:ln>
                <a:solidFill>
                  <a:schemeClr val="tx1"/>
                </a:solidFill>
                <a:effectLst/>
                <a:ea typeface="Times New Roman" pitchFamily="18" charset="0"/>
                <a:cs typeface="Arial" pitchFamily="34" charset="0"/>
              </a:rPr>
              <a:t>l'incisive centrale</a:t>
            </a:r>
            <a:r>
              <a:rPr kumimoji="0" lang="fr-FR" sz="3400" b="0" i="0" u="none" strike="noStrike" cap="none" normalizeH="0" baseline="0" dirty="0">
                <a:ln>
                  <a:noFill/>
                </a:ln>
                <a:solidFill>
                  <a:schemeClr val="tx1"/>
                </a:solidFill>
                <a:effectLst/>
                <a:ea typeface="Times New Roman" pitchFamily="18" charset="0"/>
                <a:cs typeface="Arial" pitchFamily="34" charset="0"/>
              </a:rPr>
              <a:t>, et la </a:t>
            </a:r>
            <a:r>
              <a:rPr kumimoji="0" lang="fr-FR" sz="3400" b="1" i="0" u="none" strike="noStrike" cap="none" normalizeH="0" baseline="0" dirty="0">
                <a:ln>
                  <a:noFill/>
                </a:ln>
                <a:solidFill>
                  <a:schemeClr val="tx1"/>
                </a:solidFill>
                <a:effectLst/>
                <a:ea typeface="Times New Roman" pitchFamily="18" charset="0"/>
                <a:cs typeface="Arial" pitchFamily="34" charset="0"/>
              </a:rPr>
              <a:t>première molaire.</a:t>
            </a:r>
            <a:endParaRPr kumimoji="0" lang="fr-FR" sz="3400" b="1"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pPr>
            <a:r>
              <a:rPr lang="fr-FR" sz="3400" dirty="0">
                <a:ea typeface="Times New Roman" pitchFamily="18" charset="0"/>
                <a:cs typeface="Arial" pitchFamily="34" charset="0"/>
              </a:rPr>
              <a:t>  </a:t>
            </a:r>
            <a:r>
              <a:rPr kumimoji="0" lang="fr-FR" sz="3400" b="0" i="0" u="none" strike="noStrike" cap="none" normalizeH="0" baseline="0" dirty="0">
                <a:ln>
                  <a:noFill/>
                </a:ln>
                <a:solidFill>
                  <a:schemeClr val="tx1"/>
                </a:solidFill>
                <a:effectLst/>
                <a:ea typeface="Times New Roman" pitchFamily="18" charset="0"/>
                <a:cs typeface="Arial" pitchFamily="34" charset="0"/>
              </a:rPr>
              <a:t>Les mesures sont faites sur dents permanentes de même </a:t>
            </a:r>
            <a:r>
              <a:rPr kumimoji="0" lang="fr-FR" sz="3400" b="0" i="0" u="none" strike="noStrike" cap="none" normalizeH="0" baseline="0" dirty="0" err="1">
                <a:ln>
                  <a:noFill/>
                </a:ln>
                <a:solidFill>
                  <a:schemeClr val="tx1"/>
                </a:solidFill>
                <a:effectLst/>
                <a:ea typeface="Times New Roman" pitchFamily="18" charset="0"/>
                <a:cs typeface="Arial" pitchFamily="34" charset="0"/>
              </a:rPr>
              <a:t>hemi</a:t>
            </a:r>
            <a:r>
              <a:rPr kumimoji="0" lang="fr-FR" sz="3400" b="0" i="0" u="none" strike="noStrike" cap="none" normalizeH="0" baseline="0" dirty="0">
                <a:ln>
                  <a:noFill/>
                </a:ln>
                <a:solidFill>
                  <a:schemeClr val="tx1"/>
                </a:solidFill>
                <a:effectLst/>
                <a:ea typeface="Times New Roman" pitchFamily="18" charset="0"/>
                <a:cs typeface="Arial" pitchFamily="34" charset="0"/>
              </a:rPr>
              <a:t>-arcade.</a:t>
            </a:r>
            <a:endParaRPr kumimoji="0" lang="fr-FR" sz="34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pPr>
            <a:r>
              <a:rPr lang="fr-FR" sz="3400" dirty="0">
                <a:ea typeface="Times New Roman" pitchFamily="18" charset="0"/>
                <a:cs typeface="Arial" pitchFamily="34" charset="0"/>
              </a:rPr>
              <a:t>  </a:t>
            </a:r>
            <a:r>
              <a:rPr kumimoji="0" lang="fr-FR" sz="3400" b="0" i="0" u="none" strike="noStrike" cap="none" normalizeH="0" baseline="0" dirty="0">
                <a:ln>
                  <a:noFill/>
                </a:ln>
                <a:solidFill>
                  <a:schemeClr val="tx1"/>
                </a:solidFill>
                <a:effectLst/>
                <a:ea typeface="Times New Roman" pitchFamily="18" charset="0"/>
                <a:cs typeface="Arial" pitchFamily="34" charset="0"/>
              </a:rPr>
              <a:t>Pour l'arcade supérieure la place nécessaire est obtenue par la formule </a:t>
            </a:r>
            <a:r>
              <a:rPr kumimoji="0" lang="fr-FR" sz="3400" b="0" i="0" u="none" strike="noStrike" cap="none" normalizeH="0" baseline="0" dirty="0">
                <a:ln>
                  <a:noFill/>
                </a:ln>
                <a:effectLst/>
                <a:ea typeface="Times New Roman" pitchFamily="18" charset="0"/>
                <a:cs typeface="Arial" pitchFamily="34" charset="0"/>
              </a:rPr>
              <a:t>suivante :</a:t>
            </a:r>
            <a:endParaRPr kumimoji="0" lang="fr-FR" sz="3400" b="0" i="0" u="none" strike="noStrike" cap="none" normalizeH="0" baseline="0" dirty="0">
              <a:ln>
                <a:noFill/>
              </a:ln>
              <a:effectLst/>
              <a:cs typeface="Arial" pitchFamily="34" charset="0"/>
            </a:endParaRPr>
          </a:p>
          <a:p>
            <a:pPr marL="0" lvl="0" indent="0" eaLnBrk="0" fontAlgn="base" hangingPunct="0">
              <a:spcBef>
                <a:spcPct val="0"/>
              </a:spcBef>
              <a:spcAft>
                <a:spcPct val="0"/>
              </a:spcAft>
              <a:buNone/>
            </a:pPr>
            <a:r>
              <a:rPr kumimoji="0" lang="fr-FR" sz="3400" b="0" i="0" u="none" strike="noStrike" cap="none" normalizeH="0" baseline="0" dirty="0">
                <a:ln>
                  <a:noFill/>
                </a:ln>
                <a:effectLst/>
                <a:ea typeface="Times New Roman" pitchFamily="18" charset="0"/>
                <a:cs typeface="Arial" pitchFamily="34" charset="0"/>
              </a:rPr>
              <a:t>	</a:t>
            </a:r>
            <a:r>
              <a:rPr kumimoji="0" lang="fr-FR" sz="3400" b="1" i="1" u="none" strike="noStrike" cap="none" normalizeH="0" baseline="0" dirty="0">
                <a:ln>
                  <a:noFill/>
                </a:ln>
                <a:effectLst/>
                <a:ea typeface="Times New Roman" pitchFamily="18" charset="0"/>
                <a:cs typeface="Arial" pitchFamily="34" charset="0"/>
              </a:rPr>
              <a:t>P10 = (1+6) * 3,84</a:t>
            </a:r>
            <a:endParaRPr kumimoji="0" lang="fr-FR" sz="3400" b="1" i="1" u="none" strike="noStrike" cap="none" normalizeH="0" baseline="0" dirty="0">
              <a:ln>
                <a:noFill/>
              </a:ln>
              <a:effectLst/>
              <a:cs typeface="Arial" pitchFamily="34" charset="0"/>
            </a:endParaRPr>
          </a:p>
          <a:p>
            <a:pPr marL="0" lvl="0" indent="0" eaLnBrk="0" fontAlgn="base" hangingPunct="0">
              <a:spcBef>
                <a:spcPct val="0"/>
              </a:spcBef>
              <a:spcAft>
                <a:spcPct val="0"/>
              </a:spcAft>
              <a:buNone/>
            </a:pPr>
            <a:r>
              <a:rPr kumimoji="0" lang="fr-FR" sz="3400" b="1" i="1" u="none" strike="noStrike" cap="none" normalizeH="0" baseline="0" dirty="0">
                <a:ln>
                  <a:noFill/>
                </a:ln>
                <a:effectLst/>
                <a:ea typeface="Times New Roman" pitchFamily="18" charset="0"/>
                <a:cs typeface="Arial" pitchFamily="34" charset="0"/>
              </a:rPr>
              <a:t>	P10 = (1+4+6) * 2.84</a:t>
            </a:r>
          </a:p>
          <a:p>
            <a:pPr marL="0" lvl="0" indent="0" eaLnBrk="0" fontAlgn="base" hangingPunct="0">
              <a:spcBef>
                <a:spcPct val="0"/>
              </a:spcBef>
              <a:spcAft>
                <a:spcPct val="0"/>
              </a:spcAft>
              <a:buNone/>
            </a:pPr>
            <a:r>
              <a:rPr kumimoji="0" lang="fr-FR" sz="3400" b="0" i="0" u="none" strike="noStrike" cap="none" normalizeH="0" baseline="0" dirty="0">
                <a:ln>
                  <a:noFill/>
                </a:ln>
                <a:effectLst/>
                <a:ea typeface="Times New Roman" pitchFamily="18" charset="0"/>
                <a:cs typeface="Arial" pitchFamily="34" charset="0"/>
              </a:rPr>
              <a:t>L’utilisation du tableau de Château évite les calculs. </a:t>
            </a:r>
            <a:endParaRPr kumimoji="0" lang="fr-FR" sz="3400" b="0" i="0" u="none" strike="noStrike" cap="none" normalizeH="0" baseline="0" dirty="0">
              <a:ln>
                <a:noFill/>
              </a:ln>
              <a:effectLst/>
              <a:cs typeface="Arial" pitchFamily="34" charset="0"/>
            </a:endParaRPr>
          </a:p>
          <a:p>
            <a:pPr marL="0" lvl="0" indent="0" eaLnBrk="0" fontAlgn="base" hangingPunct="0">
              <a:spcBef>
                <a:spcPct val="0"/>
              </a:spcBef>
              <a:spcAft>
                <a:spcPct val="0"/>
              </a:spcAft>
              <a:buNone/>
              <a:tabLst>
                <a:tab pos="1368425" algn="l"/>
              </a:tabLst>
            </a:pPr>
            <a:r>
              <a:rPr kumimoji="0" lang="fr-FR" sz="3400" b="1" i="1" u="sng" strike="noStrike" cap="none" normalizeH="0" baseline="0" dirty="0">
                <a:ln>
                  <a:noFill/>
                </a:ln>
                <a:effectLst/>
                <a:ea typeface="Times New Roman" pitchFamily="18" charset="0"/>
                <a:cs typeface="Arial" pitchFamily="34" charset="0"/>
              </a:rPr>
              <a:t>Remarque : </a:t>
            </a:r>
            <a:endParaRPr kumimoji="0" lang="fr-FR" sz="3400" b="0" i="1" u="sng" strike="noStrike" cap="none" normalizeH="0" baseline="0" dirty="0">
              <a:ln>
                <a:noFill/>
              </a:ln>
              <a:effectLst/>
              <a:cs typeface="Arial" pitchFamily="34" charset="0"/>
            </a:endParaRPr>
          </a:p>
          <a:p>
            <a:pPr marL="0" lvl="0" indent="0" eaLnBrk="0" fontAlgn="base" hangingPunct="0">
              <a:spcBef>
                <a:spcPct val="0"/>
              </a:spcBef>
              <a:spcAft>
                <a:spcPct val="0"/>
              </a:spcAft>
              <a:buNone/>
              <a:tabLst>
                <a:tab pos="1368425" algn="l"/>
              </a:tabLst>
            </a:pPr>
            <a:r>
              <a:rPr kumimoji="0" lang="fr-FR" sz="3400" b="0" i="0" u="none" strike="noStrike" cap="none" normalizeH="0" baseline="0" dirty="0">
                <a:ln>
                  <a:noFill/>
                </a:ln>
                <a:effectLst/>
                <a:ea typeface="Times New Roman" pitchFamily="18" charset="0"/>
                <a:cs typeface="Arial" pitchFamily="34" charset="0"/>
              </a:rPr>
              <a:t>Il existe une formule qui permet le calcul de la place nécessaire en fonction de l’arc </a:t>
            </a:r>
            <a:r>
              <a:rPr kumimoji="0" lang="fr-FR" sz="3400" b="0" i="0" u="none" strike="noStrike" cap="none" normalizeH="0" baseline="0" dirty="0">
                <a:ln>
                  <a:noFill/>
                </a:ln>
                <a:solidFill>
                  <a:schemeClr val="tx1"/>
                </a:solidFill>
                <a:effectLst/>
                <a:ea typeface="Times New Roman" pitchFamily="18" charset="0"/>
                <a:cs typeface="Arial" pitchFamily="34" charset="0"/>
              </a:rPr>
              <a:t>incisif supérieur et inférieur qui est la suivante : </a:t>
            </a:r>
            <a:endParaRPr kumimoji="0" lang="fr-FR" sz="3400"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tabLst>
                <a:tab pos="1368425" algn="l"/>
              </a:tabLst>
            </a:pPr>
            <a:r>
              <a:rPr kumimoji="0" lang="fr-FR" b="1" i="0" u="none" strike="noStrike" cap="none" normalizeH="0" baseline="0" dirty="0">
                <a:ln>
                  <a:noFill/>
                </a:ln>
                <a:solidFill>
                  <a:schemeClr val="tx1"/>
                </a:solidFill>
                <a:effectLst/>
                <a:ea typeface="Times New Roman" pitchFamily="18" charset="0"/>
                <a:cs typeface="Arial" pitchFamily="34" charset="0"/>
              </a:rPr>
              <a:t>PN à l’arcade sup. = AI sup. + (AI sup/2+11) x 2</a:t>
            </a:r>
            <a:endParaRPr kumimoji="0" lang="fr-FR"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tabLst>
                <a:tab pos="1368425" algn="l"/>
              </a:tabLst>
            </a:pPr>
            <a:r>
              <a:rPr kumimoji="0" lang="fr-FR" b="1" i="0" u="none" strike="noStrike" cap="none" normalizeH="0" baseline="0" dirty="0">
                <a:ln>
                  <a:noFill/>
                </a:ln>
                <a:solidFill>
                  <a:schemeClr val="tx1"/>
                </a:solidFill>
                <a:effectLst/>
                <a:ea typeface="Times New Roman" pitchFamily="18" charset="0"/>
                <a:cs typeface="Arial" pitchFamily="34" charset="0"/>
              </a:rPr>
              <a:t>PN à l’arcade </a:t>
            </a:r>
            <a:r>
              <a:rPr kumimoji="0" lang="fr-FR" b="1" i="0" u="none" strike="noStrike" cap="none" normalizeH="0" baseline="0" dirty="0" err="1">
                <a:ln>
                  <a:noFill/>
                </a:ln>
                <a:solidFill>
                  <a:schemeClr val="tx1"/>
                </a:solidFill>
                <a:effectLst/>
                <a:ea typeface="Times New Roman" pitchFamily="18" charset="0"/>
                <a:cs typeface="Arial" pitchFamily="34" charset="0"/>
              </a:rPr>
              <a:t>inf</a:t>
            </a:r>
            <a:r>
              <a:rPr kumimoji="0" lang="fr-FR" b="1" i="0" u="none" strike="noStrike" cap="none" normalizeH="0" baseline="0" dirty="0">
                <a:ln>
                  <a:noFill/>
                </a:ln>
                <a:solidFill>
                  <a:schemeClr val="tx1"/>
                </a:solidFill>
                <a:effectLst/>
                <a:ea typeface="Times New Roman" pitchFamily="18" charset="0"/>
                <a:cs typeface="Arial" pitchFamily="34" charset="0"/>
              </a:rPr>
              <a:t> = AI </a:t>
            </a:r>
            <a:r>
              <a:rPr kumimoji="0" lang="fr-FR" b="1" i="0" u="none" strike="noStrike" cap="none" normalizeH="0" baseline="0" dirty="0" err="1">
                <a:ln>
                  <a:noFill/>
                </a:ln>
                <a:solidFill>
                  <a:schemeClr val="tx1"/>
                </a:solidFill>
                <a:effectLst/>
                <a:ea typeface="Times New Roman" pitchFamily="18" charset="0"/>
                <a:cs typeface="Arial" pitchFamily="34" charset="0"/>
              </a:rPr>
              <a:t>inf</a:t>
            </a:r>
            <a:r>
              <a:rPr kumimoji="0" lang="fr-FR" b="1" i="0" u="none" strike="noStrike" cap="none" normalizeH="0" baseline="0" dirty="0">
                <a:ln>
                  <a:noFill/>
                </a:ln>
                <a:solidFill>
                  <a:schemeClr val="tx1"/>
                </a:solidFill>
                <a:effectLst/>
                <a:ea typeface="Times New Roman" pitchFamily="18" charset="0"/>
                <a:cs typeface="Arial" pitchFamily="34" charset="0"/>
              </a:rPr>
              <a:t> + (AI </a:t>
            </a:r>
            <a:r>
              <a:rPr kumimoji="0" lang="fr-FR" b="1" i="0" u="none" strike="noStrike" cap="none" normalizeH="0" baseline="0" dirty="0" err="1">
                <a:ln>
                  <a:noFill/>
                </a:ln>
                <a:solidFill>
                  <a:schemeClr val="tx1"/>
                </a:solidFill>
                <a:effectLst/>
                <a:ea typeface="Times New Roman" pitchFamily="18" charset="0"/>
                <a:cs typeface="Arial" pitchFamily="34" charset="0"/>
              </a:rPr>
              <a:t>inf</a:t>
            </a:r>
            <a:r>
              <a:rPr kumimoji="0" lang="fr-FR" b="1" i="0" u="none" strike="noStrike" cap="none" normalizeH="0" baseline="0" dirty="0">
                <a:ln>
                  <a:noFill/>
                </a:ln>
                <a:solidFill>
                  <a:schemeClr val="tx1"/>
                </a:solidFill>
                <a:effectLst/>
                <a:ea typeface="Times New Roman" pitchFamily="18" charset="0"/>
                <a:cs typeface="Arial" pitchFamily="34" charset="0"/>
              </a:rPr>
              <a:t>/2+10) x 2</a:t>
            </a:r>
            <a:endParaRPr kumimoji="0" lang="fr-FR" b="0" i="0" u="none" strike="noStrike" cap="none" normalizeH="0" baseline="0" dirty="0">
              <a:ln>
                <a:noFill/>
              </a:ln>
              <a:solidFill>
                <a:schemeClr val="tx1"/>
              </a:solidFill>
              <a:effectLst/>
              <a:cs typeface="Arial" pitchFamily="34" charset="0"/>
            </a:endParaRPr>
          </a:p>
          <a:p>
            <a:endParaRPr lang="fr-FR" dirty="0"/>
          </a:p>
        </p:txBody>
      </p:sp>
      <p:sp>
        <p:nvSpPr>
          <p:cNvPr id="4" name="Rectangle 3"/>
          <p:cNvSpPr/>
          <p:nvPr/>
        </p:nvSpPr>
        <p:spPr>
          <a:xfrm>
            <a:off x="0" y="0"/>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 calcmode="lin" valueType="num">
                                      <p:cBhvr additive="base">
                                        <p:cTn id="1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anim calcmode="lin" valueType="num">
                                      <p:cBhvr additive="base">
                                        <p:cTn id="1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anim calcmode="lin" valueType="num">
                                      <p:cBhvr additive="base">
                                        <p:cTn id="1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84784"/>
            <a:ext cx="8229600" cy="5610244"/>
          </a:xfrm>
        </p:spPr>
        <p:txBody>
          <a:bodyPr>
            <a:normAutofit fontScale="92500" lnSpcReduction="10000"/>
          </a:bodyPr>
          <a:lstStyle/>
          <a:p>
            <a:pPr fontAlgn="base">
              <a:spcBef>
                <a:spcPct val="0"/>
              </a:spcBef>
              <a:spcAft>
                <a:spcPct val="0"/>
              </a:spcAft>
              <a:tabLst>
                <a:tab pos="1368425" algn="l"/>
              </a:tabLst>
            </a:pPr>
            <a:r>
              <a:rPr lang="fr-FR" sz="3600" b="1" i="1" u="sng" dirty="0">
                <a:ea typeface="Times New Roman" pitchFamily="18" charset="0"/>
                <a:cs typeface="Arial" pitchFamily="34" charset="0"/>
              </a:rPr>
              <a:t>Méthode radiographique :</a:t>
            </a:r>
            <a:endParaRPr lang="fr-FR" sz="3600" b="1" i="1" u="sng" dirty="0">
              <a:cs typeface="Arial" pitchFamily="34" charset="0"/>
            </a:endParaRPr>
          </a:p>
          <a:p>
            <a:pPr lvl="0" eaLnBrk="0" fontAlgn="base" hangingPunct="0">
              <a:spcBef>
                <a:spcPct val="0"/>
              </a:spcBef>
              <a:spcAft>
                <a:spcPct val="0"/>
              </a:spcAft>
              <a:buNone/>
              <a:tabLst>
                <a:tab pos="1368425" algn="l"/>
              </a:tabLst>
            </a:pPr>
            <a:r>
              <a:rPr lang="fr-FR" dirty="0">
                <a:ea typeface="Times New Roman" pitchFamily="18" charset="0"/>
                <a:cs typeface="Arial" pitchFamily="34" charset="0"/>
              </a:rPr>
              <a:t>       Le calcul des dents manquantes est réalisé soit :</a:t>
            </a:r>
            <a:endParaRPr lang="fr-FR" dirty="0">
              <a:cs typeface="Arial" pitchFamily="34" charset="0"/>
            </a:endParaRPr>
          </a:p>
          <a:p>
            <a:pPr lvl="0" eaLnBrk="0" fontAlgn="base" hangingPunct="0">
              <a:spcBef>
                <a:spcPct val="0"/>
              </a:spcBef>
              <a:spcAft>
                <a:spcPct val="0"/>
              </a:spcAft>
              <a:buNone/>
              <a:tabLst>
                <a:tab pos="1368425" algn="l"/>
              </a:tabLst>
            </a:pPr>
            <a:r>
              <a:rPr lang="fr-FR" dirty="0">
                <a:ea typeface="Times New Roman" pitchFamily="18" charset="0"/>
                <a:cs typeface="Arial" pitchFamily="34" charset="0"/>
              </a:rPr>
              <a:t> Par des films rétro-alvéolaires avec la technique de « long cône » ou prise à une distance de 50cm.</a:t>
            </a:r>
            <a:endParaRPr lang="fr-FR" dirty="0">
              <a:cs typeface="Arial" pitchFamily="34" charset="0"/>
            </a:endParaRPr>
          </a:p>
          <a:p>
            <a:pPr lvl="0" eaLnBrk="0" fontAlgn="base" hangingPunct="0">
              <a:spcBef>
                <a:spcPct val="0"/>
              </a:spcBef>
              <a:spcAft>
                <a:spcPct val="0"/>
              </a:spcAft>
              <a:buNone/>
              <a:tabLst>
                <a:tab pos="1368425" algn="l"/>
              </a:tabLst>
            </a:pPr>
            <a:r>
              <a:rPr lang="fr-FR" dirty="0">
                <a:ea typeface="Times New Roman" pitchFamily="18" charset="0"/>
                <a:cs typeface="Arial" pitchFamily="34" charset="0"/>
              </a:rPr>
              <a:t> Par une téléradiographie en incidence oblique à 45.</a:t>
            </a:r>
          </a:p>
          <a:p>
            <a:pPr marL="0" lvl="0" indent="0" fontAlgn="base">
              <a:spcBef>
                <a:spcPct val="0"/>
              </a:spcBef>
              <a:spcAft>
                <a:spcPct val="0"/>
              </a:spcAft>
              <a:buNone/>
              <a:tabLst>
                <a:tab pos="1368425" algn="l"/>
              </a:tabLst>
            </a:pPr>
            <a:r>
              <a:rPr kumimoji="0" lang="fr-FR" b="0" i="0" u="none" strike="noStrike" cap="none" normalizeH="0" baseline="0" dirty="0">
                <a:ln>
                  <a:noFill/>
                </a:ln>
                <a:solidFill>
                  <a:schemeClr val="tx1"/>
                </a:solidFill>
                <a:effectLst/>
                <a:ea typeface="Times New Roman" pitchFamily="18" charset="0"/>
                <a:cs typeface="Arial" pitchFamily="34" charset="0"/>
              </a:rPr>
              <a:t> </a:t>
            </a:r>
          </a:p>
          <a:p>
            <a:pPr marL="0" lvl="0" indent="0" fontAlgn="base">
              <a:spcBef>
                <a:spcPct val="0"/>
              </a:spcBef>
              <a:spcAft>
                <a:spcPct val="0"/>
              </a:spcAft>
              <a:buClrTx/>
              <a:buSzPct val="120000"/>
              <a:buFont typeface="Wingdings" pitchFamily="2" charset="2"/>
              <a:buChar char="§"/>
              <a:tabLst>
                <a:tab pos="1368425" algn="l"/>
              </a:tabLst>
            </a:pPr>
            <a:r>
              <a:rPr kumimoji="0" lang="fr-FR" b="0" i="0" u="none" strike="noStrike" cap="none" normalizeH="0" baseline="0" dirty="0">
                <a:ln>
                  <a:noFill/>
                </a:ln>
                <a:solidFill>
                  <a:schemeClr val="tx1"/>
                </a:solidFill>
                <a:effectLst/>
                <a:ea typeface="Times New Roman" pitchFamily="18" charset="0"/>
                <a:cs typeface="Arial" pitchFamily="34" charset="0"/>
              </a:rPr>
              <a:t> D'autres auteurs ont résolu le problème en proposant des </a:t>
            </a:r>
            <a:r>
              <a:rPr kumimoji="0" lang="fr-FR" b="1" i="1" u="none" strike="noStrike" cap="none" normalizeH="0" baseline="0" dirty="0">
                <a:ln>
                  <a:noFill/>
                </a:ln>
                <a:solidFill>
                  <a:schemeClr val="tx1"/>
                </a:solidFill>
                <a:effectLst/>
                <a:ea typeface="Times New Roman" pitchFamily="18" charset="0"/>
                <a:cs typeface="Arial" pitchFamily="34" charset="0"/>
              </a:rPr>
              <a:t>valeurs standards </a:t>
            </a:r>
            <a:r>
              <a:rPr kumimoji="0" lang="fr-FR" b="0" i="0" u="none" strike="noStrike" cap="none" normalizeH="0" baseline="0" dirty="0">
                <a:ln>
                  <a:noFill/>
                </a:ln>
                <a:solidFill>
                  <a:schemeClr val="tx1"/>
                </a:solidFill>
                <a:effectLst/>
                <a:ea typeface="Times New Roman" pitchFamily="18" charset="0"/>
                <a:cs typeface="Arial" pitchFamily="34" charset="0"/>
              </a:rPr>
              <a:t>pour les dents non évoluées à savoir : </a:t>
            </a:r>
            <a:endParaRPr kumimoji="0" lang="fr-FR"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tabLst>
                <a:tab pos="1368425" algn="l"/>
              </a:tabLst>
            </a:pPr>
            <a:r>
              <a:rPr kumimoji="0" lang="fr-FR" b="0" i="0" u="none" strike="noStrike" cap="none" normalizeH="0" baseline="0" dirty="0">
                <a:ln>
                  <a:noFill/>
                </a:ln>
                <a:solidFill>
                  <a:schemeClr val="tx1"/>
                </a:solidFill>
                <a:effectLst/>
                <a:ea typeface="Times New Roman" pitchFamily="18" charset="0"/>
                <a:cs typeface="Arial" pitchFamily="34" charset="0"/>
              </a:rPr>
              <a:t>      -  Pour une canine nous comptons : </a:t>
            </a:r>
            <a:r>
              <a:rPr kumimoji="0" lang="fr-FR" b="1" i="0" u="none" strike="noStrike" cap="none" normalizeH="0" baseline="0" dirty="0">
                <a:ln>
                  <a:noFill/>
                </a:ln>
                <a:solidFill>
                  <a:srgbClr val="FF0066"/>
                </a:solidFill>
                <a:effectLst/>
                <a:ea typeface="Times New Roman" pitchFamily="18" charset="0"/>
                <a:cs typeface="Arial" pitchFamily="34" charset="0"/>
              </a:rPr>
              <a:t>8 mm</a:t>
            </a:r>
            <a:r>
              <a:rPr kumimoji="0" lang="fr-FR" b="0" i="0" u="none" strike="noStrike" cap="none" normalizeH="0" baseline="0" dirty="0">
                <a:ln>
                  <a:noFill/>
                </a:ln>
                <a:solidFill>
                  <a:srgbClr val="FF0066"/>
                </a:solidFill>
                <a:effectLst/>
                <a:ea typeface="Times New Roman" pitchFamily="18" charset="0"/>
                <a:cs typeface="Arial" pitchFamily="34" charset="0"/>
              </a:rPr>
              <a:t> </a:t>
            </a:r>
            <a:r>
              <a:rPr kumimoji="0" lang="fr-FR" b="0" i="0" u="none" strike="noStrike" cap="none" normalizeH="0" baseline="0" dirty="0">
                <a:ln>
                  <a:noFill/>
                </a:ln>
                <a:solidFill>
                  <a:schemeClr val="tx1"/>
                </a:solidFill>
                <a:effectLst/>
                <a:ea typeface="Times New Roman" pitchFamily="18" charset="0"/>
                <a:cs typeface="Arial" pitchFamily="34" charset="0"/>
              </a:rPr>
              <a:t>d'espace</a:t>
            </a:r>
          </a:p>
          <a:p>
            <a:pPr marL="0" lvl="0" indent="0" eaLnBrk="0" fontAlgn="base" hangingPunct="0">
              <a:spcBef>
                <a:spcPct val="0"/>
              </a:spcBef>
              <a:spcAft>
                <a:spcPct val="0"/>
              </a:spcAft>
              <a:buNone/>
              <a:tabLst>
                <a:tab pos="1368425" algn="l"/>
              </a:tabLst>
            </a:pPr>
            <a:r>
              <a:rPr kumimoji="0" lang="fr-FR" b="0" i="0" u="none" strike="noStrike" cap="none" normalizeH="0" baseline="0" dirty="0">
                <a:ln>
                  <a:noFill/>
                </a:ln>
                <a:solidFill>
                  <a:schemeClr val="tx1"/>
                </a:solidFill>
                <a:effectLst/>
                <a:ea typeface="Times New Roman" pitchFamily="18" charset="0"/>
                <a:cs typeface="Arial" pitchFamily="34" charset="0"/>
              </a:rPr>
              <a:t> nécessaire. </a:t>
            </a:r>
            <a:endParaRPr kumimoji="0" lang="fr-FR" b="0" i="0" u="none" strike="noStrike" cap="none" normalizeH="0" baseline="0" dirty="0">
              <a:ln>
                <a:noFill/>
              </a:ln>
              <a:solidFill>
                <a:schemeClr val="tx1"/>
              </a:solidFill>
              <a:effectLst/>
              <a:cs typeface="Arial" pitchFamily="34" charset="0"/>
            </a:endParaRPr>
          </a:p>
          <a:p>
            <a:pPr marL="0" lvl="0" indent="0" eaLnBrk="0" fontAlgn="base" hangingPunct="0">
              <a:spcBef>
                <a:spcPct val="0"/>
              </a:spcBef>
              <a:spcAft>
                <a:spcPct val="0"/>
              </a:spcAft>
              <a:buNone/>
              <a:tabLst>
                <a:tab pos="1368425" algn="l"/>
              </a:tabLst>
            </a:pPr>
            <a:r>
              <a:rPr kumimoji="0" lang="fr-FR" b="0" i="0" u="none" strike="noStrike" cap="none" normalizeH="0" baseline="0" dirty="0">
                <a:ln>
                  <a:noFill/>
                </a:ln>
                <a:solidFill>
                  <a:schemeClr val="tx1"/>
                </a:solidFill>
                <a:effectLst/>
                <a:ea typeface="Times New Roman" pitchFamily="18" charset="0"/>
                <a:cs typeface="Arial" pitchFamily="34" charset="0"/>
              </a:rPr>
              <a:t>      -  Pour une prémolaire nous comptons: </a:t>
            </a:r>
            <a:r>
              <a:rPr kumimoji="0" lang="fr-FR" b="1" i="0" u="none" strike="noStrike" cap="none" normalizeH="0" baseline="0" dirty="0">
                <a:ln>
                  <a:noFill/>
                </a:ln>
                <a:solidFill>
                  <a:srgbClr val="FF0066"/>
                </a:solidFill>
                <a:effectLst/>
                <a:ea typeface="Times New Roman" pitchFamily="18" charset="0"/>
                <a:cs typeface="Arial" pitchFamily="34" charset="0"/>
              </a:rPr>
              <a:t>7,5 mm</a:t>
            </a:r>
            <a:r>
              <a:rPr kumimoji="0" lang="fr-FR" b="0" i="0" u="none" strike="noStrike" cap="none" normalizeH="0" baseline="0" dirty="0">
                <a:ln>
                  <a:noFill/>
                </a:ln>
                <a:solidFill>
                  <a:srgbClr val="FF0066"/>
                </a:solidFill>
                <a:effectLst/>
                <a:ea typeface="Times New Roman" pitchFamily="18" charset="0"/>
                <a:cs typeface="Arial" pitchFamily="34" charset="0"/>
              </a:rPr>
              <a:t> </a:t>
            </a:r>
            <a:r>
              <a:rPr lang="fr-FR" dirty="0">
                <a:ea typeface="Times New Roman" pitchFamily="18" charset="0"/>
                <a:cs typeface="Arial" pitchFamily="34" charset="0"/>
              </a:rPr>
              <a:t>d’e</a:t>
            </a:r>
            <a:r>
              <a:rPr kumimoji="0" lang="fr-FR" b="0" i="0" u="none" strike="noStrike" cap="none" normalizeH="0" baseline="0" dirty="0">
                <a:ln>
                  <a:noFill/>
                </a:ln>
                <a:solidFill>
                  <a:schemeClr val="tx1"/>
                </a:solidFill>
                <a:effectLst/>
                <a:ea typeface="Times New Roman" pitchFamily="18" charset="0"/>
                <a:cs typeface="Arial" pitchFamily="34" charset="0"/>
              </a:rPr>
              <a:t>space nécessaire.</a:t>
            </a:r>
            <a:endParaRPr lang="fr-FR" dirty="0"/>
          </a:p>
          <a:p>
            <a:endParaRPr lang="fr-FR" dirty="0"/>
          </a:p>
        </p:txBody>
      </p:sp>
      <p:sp>
        <p:nvSpPr>
          <p:cNvPr id="4" name="Rectangle 3"/>
          <p:cNvSpPr/>
          <p:nvPr/>
        </p:nvSpPr>
        <p:spPr>
          <a:xfrm>
            <a:off x="0" y="260648"/>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1628800"/>
            <a:ext cx="8229600" cy="5229200"/>
          </a:xfrm>
        </p:spPr>
        <p:txBody>
          <a:bodyPr>
            <a:normAutofit fontScale="77500" lnSpcReduction="20000"/>
          </a:bodyPr>
          <a:lstStyle/>
          <a:p>
            <a:pPr lvl="0">
              <a:buNone/>
            </a:pPr>
            <a:r>
              <a:rPr lang="fr-FR" sz="2800" b="1" i="1" u="sng" dirty="0">
                <a:solidFill>
                  <a:schemeClr val="bg1"/>
                </a:solidFill>
              </a:rPr>
              <a:t>2-La correction de la courbe de </a:t>
            </a:r>
            <a:r>
              <a:rPr lang="fr-FR" sz="2800" b="1" i="1" u="sng" dirty="0" err="1">
                <a:solidFill>
                  <a:schemeClr val="bg1"/>
                </a:solidFill>
              </a:rPr>
              <a:t>Spee</a:t>
            </a:r>
            <a:r>
              <a:rPr lang="fr-FR" sz="2800" b="1" i="1" u="sng" dirty="0">
                <a:solidFill>
                  <a:schemeClr val="bg1"/>
                </a:solidFill>
              </a:rPr>
              <a:t> : </a:t>
            </a:r>
          </a:p>
          <a:p>
            <a:pPr lvl="0">
              <a:buNone/>
            </a:pPr>
            <a:endParaRPr lang="fr-FR" sz="2000" b="1" i="1" u="sng" dirty="0">
              <a:solidFill>
                <a:schemeClr val="bg1"/>
              </a:solidFill>
            </a:endParaRPr>
          </a:p>
          <a:p>
            <a:pPr>
              <a:buNone/>
            </a:pPr>
            <a:r>
              <a:rPr lang="fr-FR" sz="2800" dirty="0"/>
              <a:t>    L’un des objectifs du traitement en technique  EDGEWISE est la mise à plat des arcades dentaires, car une arcade nivelée est plus stable dans les sollicitations intra et inter arcades. </a:t>
            </a:r>
            <a:endParaRPr lang="fr-FR" sz="2000" dirty="0"/>
          </a:p>
          <a:p>
            <a:pPr>
              <a:buNone/>
            </a:pPr>
            <a:r>
              <a:rPr lang="fr-FR" sz="2800" dirty="0"/>
              <a:t>     Si nous avons une courbe de </a:t>
            </a:r>
            <a:r>
              <a:rPr lang="fr-FR" sz="2800" dirty="0" err="1"/>
              <a:t>Spee</a:t>
            </a:r>
            <a:r>
              <a:rPr lang="fr-FR" sz="2800" dirty="0"/>
              <a:t> accentuée, sa correction fera perdre de la place sur l'arcade. La diminution de longueur de l'arcade par correction de la courbe de </a:t>
            </a:r>
            <a:r>
              <a:rPr lang="fr-FR" sz="2800" dirty="0" err="1"/>
              <a:t>Spee</a:t>
            </a:r>
            <a:r>
              <a:rPr lang="fr-FR" sz="2800" dirty="0"/>
              <a:t> est donnée par plusieurs auteurs : </a:t>
            </a:r>
            <a:endParaRPr lang="fr-FR" sz="2000" dirty="0"/>
          </a:p>
          <a:p>
            <a:pPr>
              <a:buNone/>
            </a:pPr>
            <a:r>
              <a:rPr lang="fr-FR" sz="2800" dirty="0"/>
              <a:t> </a:t>
            </a:r>
            <a:endParaRPr lang="fr-FR" sz="2000" dirty="0"/>
          </a:p>
          <a:p>
            <a:pPr lvl="3">
              <a:buNone/>
            </a:pPr>
            <a:r>
              <a:rPr lang="fr-FR" sz="4500" b="1" i="1" dirty="0"/>
              <a:t>Pour </a:t>
            </a:r>
            <a:r>
              <a:rPr lang="fr-FR" sz="4500" b="1" i="1" dirty="0" err="1"/>
              <a:t>Baldrige</a:t>
            </a:r>
            <a:r>
              <a:rPr lang="fr-FR" sz="4500" b="1" i="1" dirty="0"/>
              <a:t> :</a:t>
            </a:r>
          </a:p>
          <a:p>
            <a:pPr>
              <a:buNone/>
            </a:pPr>
            <a:r>
              <a:rPr lang="fr-FR" sz="2800" b="1" dirty="0"/>
              <a:t>     </a:t>
            </a:r>
            <a:r>
              <a:rPr lang="fr-FR" sz="2800" b="1" i="1" dirty="0"/>
              <a:t>d = 0,488( DR + DL ) – 0,51</a:t>
            </a:r>
            <a:endParaRPr lang="fr-FR" sz="2000" dirty="0"/>
          </a:p>
          <a:p>
            <a:pPr>
              <a:buNone/>
            </a:pPr>
            <a:r>
              <a:rPr lang="fr-FR" sz="2800" dirty="0"/>
              <a:t>  -  d : la valeur soustraite à la place disponible. </a:t>
            </a:r>
            <a:endParaRPr lang="fr-FR" sz="2000" dirty="0"/>
          </a:p>
          <a:p>
            <a:pPr>
              <a:buNone/>
            </a:pPr>
            <a:r>
              <a:rPr lang="fr-FR" sz="2800" dirty="0"/>
              <a:t> -   DR : distance entre un plan posé sur le moulage</a:t>
            </a:r>
          </a:p>
          <a:p>
            <a:pPr>
              <a:buNone/>
            </a:pPr>
            <a:r>
              <a:rPr lang="fr-FR" sz="2800" dirty="0"/>
              <a:t>     inférieur et la cuspide de la dent la plus  </a:t>
            </a:r>
          </a:p>
          <a:p>
            <a:pPr>
              <a:buNone/>
            </a:pPr>
            <a:r>
              <a:rPr lang="fr-FR" sz="2800" dirty="0"/>
              <a:t>  éloignée de ce plan, coté droit. </a:t>
            </a:r>
            <a:endParaRPr lang="fr-FR" sz="2000" dirty="0"/>
          </a:p>
          <a:p>
            <a:pPr>
              <a:buNone/>
            </a:pPr>
            <a:r>
              <a:rPr lang="fr-FR" sz="2800" dirty="0"/>
              <a:t> -    DL : même mesure à gauche</a:t>
            </a:r>
            <a:endParaRPr lang="fr-FR" sz="2000" dirty="0"/>
          </a:p>
          <a:p>
            <a:pPr>
              <a:buNone/>
            </a:pPr>
            <a:r>
              <a:rPr lang="fr-FR" sz="2800" dirty="0"/>
              <a:t> </a:t>
            </a:r>
            <a:endParaRPr lang="fr-FR" sz="2000" dirty="0"/>
          </a:p>
          <a:p>
            <a:pPr>
              <a:buNone/>
            </a:pPr>
            <a:r>
              <a:rPr lang="fr-FR" sz="2800" dirty="0"/>
              <a:t> </a:t>
            </a:r>
            <a:endParaRPr lang="fr-FR" sz="2000" dirty="0"/>
          </a:p>
        </p:txBody>
      </p:sp>
      <p:pic>
        <p:nvPicPr>
          <p:cNvPr id="4" name="Picture 3" descr="DSCF0618"/>
          <p:cNvPicPr>
            <a:picLocks noChangeAspect="1" noChangeArrowheads="1"/>
          </p:cNvPicPr>
          <p:nvPr/>
        </p:nvPicPr>
        <p:blipFill>
          <a:blip r:embed="rId2" cstate="print"/>
          <a:srcRect/>
          <a:stretch>
            <a:fillRect/>
          </a:stretch>
        </p:blipFill>
        <p:spPr bwMode="auto">
          <a:xfrm>
            <a:off x="5652120" y="4149080"/>
            <a:ext cx="3248942" cy="2357430"/>
          </a:xfrm>
          <a:prstGeom prst="rect">
            <a:avLst/>
          </a:prstGeom>
          <a:noFill/>
          <a:ln w="9525">
            <a:noFill/>
            <a:miter lim="800000"/>
            <a:headEnd/>
            <a:tailEnd/>
          </a:ln>
        </p:spPr>
      </p:pic>
      <p:sp>
        <p:nvSpPr>
          <p:cNvPr id="6" name="Rectangle 5"/>
          <p:cNvSpPr/>
          <p:nvPr/>
        </p:nvSpPr>
        <p:spPr>
          <a:xfrm>
            <a:off x="0" y="332656"/>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2844" y="1935480"/>
            <a:ext cx="8858312" cy="4922520"/>
          </a:xfrm>
        </p:spPr>
        <p:txBody>
          <a:bodyPr>
            <a:normAutofit/>
          </a:bodyPr>
          <a:lstStyle/>
          <a:p>
            <a:pPr lvl="0">
              <a:buNone/>
            </a:pPr>
            <a:endParaRPr lang="fr-FR" sz="1800" dirty="0"/>
          </a:p>
          <a:p>
            <a:pPr lvl="0">
              <a:buNone/>
            </a:pPr>
            <a:r>
              <a:rPr lang="fr-FR" sz="2400" dirty="0"/>
              <a:t>Pour</a:t>
            </a:r>
            <a:r>
              <a:rPr lang="fr-FR" sz="2400" b="1" dirty="0"/>
              <a:t> Tweed :</a:t>
            </a:r>
            <a:r>
              <a:rPr lang="fr-FR" sz="2400" dirty="0"/>
              <a:t> </a:t>
            </a:r>
            <a:endParaRPr lang="fr-FR" sz="1800" dirty="0"/>
          </a:p>
          <a:p>
            <a:pPr lvl="0">
              <a:buNone/>
            </a:pPr>
            <a:r>
              <a:rPr lang="fr-FR" sz="2400" i="1" dirty="0"/>
              <a:t>Le nivellement de 1 mm de la courbe de </a:t>
            </a:r>
            <a:r>
              <a:rPr lang="fr-FR" sz="2400" i="1" dirty="0" err="1"/>
              <a:t>Spee</a:t>
            </a:r>
            <a:r>
              <a:rPr lang="fr-FR" sz="2400" i="1" dirty="0"/>
              <a:t> augmentera de 1 mm le manque d'espace sur l'arcade </a:t>
            </a:r>
          </a:p>
          <a:p>
            <a:pPr lvl="0">
              <a:buNone/>
            </a:pPr>
            <a:endParaRPr lang="fr-FR" sz="2400" i="1" dirty="0"/>
          </a:p>
          <a:p>
            <a:pPr lvl="0">
              <a:buNone/>
            </a:pPr>
            <a:endParaRPr lang="fr-FR" sz="1800" dirty="0"/>
          </a:p>
          <a:p>
            <a:pPr lvl="0">
              <a:buNone/>
            </a:pPr>
            <a:r>
              <a:rPr lang="fr-FR" sz="2400" dirty="0"/>
              <a:t> Quand la courbe de </a:t>
            </a:r>
            <a:r>
              <a:rPr lang="fr-FR" sz="2400" dirty="0" err="1"/>
              <a:t>Spee</a:t>
            </a:r>
            <a:r>
              <a:rPr lang="fr-FR" sz="2400" dirty="0"/>
              <a:t> est </a:t>
            </a:r>
            <a:r>
              <a:rPr lang="fr-FR" sz="2400" b="1" i="1" dirty="0"/>
              <a:t>légère</a:t>
            </a:r>
            <a:r>
              <a:rPr lang="fr-FR" sz="2400" dirty="0"/>
              <a:t> on retranche </a:t>
            </a:r>
            <a:r>
              <a:rPr lang="fr-FR" sz="2400" b="1" dirty="0"/>
              <a:t>1,5 mm </a:t>
            </a:r>
            <a:r>
              <a:rPr lang="fr-FR" sz="2400" dirty="0"/>
              <a:t>de la place disponible. </a:t>
            </a:r>
            <a:endParaRPr lang="fr-FR" sz="1800" dirty="0"/>
          </a:p>
          <a:p>
            <a:pPr lvl="0">
              <a:buNone/>
            </a:pPr>
            <a:r>
              <a:rPr lang="fr-FR" sz="2400" dirty="0"/>
              <a:t> Quand la Courbe de </a:t>
            </a:r>
            <a:r>
              <a:rPr lang="fr-FR" sz="2400" dirty="0" err="1"/>
              <a:t>Spee</a:t>
            </a:r>
            <a:r>
              <a:rPr lang="fr-FR" sz="2400" dirty="0"/>
              <a:t> est </a:t>
            </a:r>
            <a:r>
              <a:rPr lang="fr-FR" sz="2400" b="1" i="1" dirty="0"/>
              <a:t>moyenne</a:t>
            </a:r>
            <a:r>
              <a:rPr lang="fr-FR" sz="2400" dirty="0"/>
              <a:t>, on retranche </a:t>
            </a:r>
            <a:r>
              <a:rPr lang="fr-FR" sz="2400" b="1" dirty="0"/>
              <a:t>3 mm </a:t>
            </a:r>
            <a:r>
              <a:rPr lang="fr-FR" sz="2400" dirty="0"/>
              <a:t>de la place disponible. </a:t>
            </a:r>
            <a:endParaRPr lang="fr-FR" sz="1800" dirty="0"/>
          </a:p>
          <a:p>
            <a:pPr lvl="0">
              <a:buNone/>
            </a:pPr>
            <a:r>
              <a:rPr lang="fr-FR" sz="2400" dirty="0"/>
              <a:t> Quand la courbe du </a:t>
            </a:r>
            <a:r>
              <a:rPr lang="fr-FR" sz="2400" dirty="0" err="1"/>
              <a:t>Spee</a:t>
            </a:r>
            <a:r>
              <a:rPr lang="fr-FR" sz="2400" dirty="0"/>
              <a:t> est </a:t>
            </a:r>
            <a:r>
              <a:rPr lang="fr-FR" sz="2400" b="1" i="1" dirty="0"/>
              <a:t>sévère</a:t>
            </a:r>
            <a:r>
              <a:rPr lang="fr-FR" sz="2400" dirty="0"/>
              <a:t>, on retranche </a:t>
            </a:r>
            <a:r>
              <a:rPr lang="fr-FR" sz="2400" b="1" dirty="0"/>
              <a:t>5 mm </a:t>
            </a:r>
            <a:r>
              <a:rPr lang="fr-FR" sz="2400" dirty="0"/>
              <a:t>de la place disponible. </a:t>
            </a:r>
            <a:endParaRPr lang="fr-FR" sz="1800" dirty="0"/>
          </a:p>
          <a:p>
            <a:pPr>
              <a:buNone/>
            </a:pPr>
            <a:r>
              <a:rPr lang="fr-FR" sz="2400" dirty="0"/>
              <a:t> </a:t>
            </a:r>
            <a:endParaRPr lang="fr-FR" sz="1800" dirty="0"/>
          </a:p>
          <a:p>
            <a:endParaRPr lang="fr-FR" dirty="0"/>
          </a:p>
          <a:p>
            <a:endParaRPr lang="fr-FR" dirty="0"/>
          </a:p>
        </p:txBody>
      </p:sp>
      <p:sp>
        <p:nvSpPr>
          <p:cNvPr id="5" name="Rectangle 4"/>
          <p:cNvSpPr/>
          <p:nvPr/>
        </p:nvSpPr>
        <p:spPr>
          <a:xfrm>
            <a:off x="0" y="332656"/>
            <a:ext cx="9144000" cy="769441"/>
          </a:xfrm>
          <a:prstGeom prst="rect">
            <a:avLst/>
          </a:prstGeom>
          <a:solidFill>
            <a:schemeClr val="bg1"/>
          </a:solidFill>
        </p:spPr>
        <p:txBody>
          <a:bodyPr wrap="square" lIns="91440" tIns="45720" rIns="91440" bIns="45720">
            <a:spAutoFit/>
          </a:bodyPr>
          <a:lstStyle/>
          <a:p>
            <a:pPr algn="ctr"/>
            <a:r>
              <a:rPr lang="fr-FR"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7</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-la dysharmonie </a:t>
            </a:r>
            <a:r>
              <a:rPr lang="fr-FR" sz="44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Perpetua" pitchFamily="18" charset="0"/>
              </a:rPr>
              <a:t>D</a:t>
            </a:r>
            <a:r>
              <a:rPr lang="fr-FR" sz="44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ento</a:t>
            </a:r>
            <a:r>
              <a:rPr lang="fr-FR"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Perpetua" pitchFamily="18" charset="0"/>
              </a:rPr>
              <a:t>-Maxillaire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ChangeArrowheads="1"/>
          </p:cNvSpPr>
          <p:nvPr/>
        </p:nvSpPr>
        <p:spPr bwMode="auto">
          <a:xfrm>
            <a:off x="323528" y="1130260"/>
            <a:ext cx="857256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a:ln>
                  <a:noFill/>
                </a:ln>
                <a:solidFill>
                  <a:srgbClr val="000000"/>
                </a:solidFill>
                <a:effectLst/>
                <a:ea typeface="Times New Roman" pitchFamily="18" charset="0"/>
                <a:cs typeface="Arial" pitchFamily="34" charset="0"/>
              </a:rPr>
              <a:t>La DDD correspond à une disproportion entre les dimensions des dents supérieures et inférieures : dysharmonie dimensionnelle entre les deux arcades dentaires, son évaluation se fait par :</a:t>
            </a:r>
            <a:endParaRPr kumimoji="0" lang="fr-FR" sz="2400" b="0" i="0" u="none" strike="noStrike" cap="none" normalizeH="0" baseline="0" dirty="0">
              <a:ln>
                <a:noFill/>
              </a:ln>
              <a:solidFill>
                <a:schemeClr val="tx1"/>
              </a:solidFill>
              <a:effectLst/>
              <a:cs typeface="Arial" pitchFamily="34" charset="0"/>
            </a:endParaRPr>
          </a:p>
        </p:txBody>
      </p:sp>
      <p:sp>
        <p:nvSpPr>
          <p:cNvPr id="4" name="Rectangle 3"/>
          <p:cNvSpPr/>
          <p:nvPr/>
        </p:nvSpPr>
        <p:spPr>
          <a:xfrm>
            <a:off x="5508104" y="1916832"/>
            <a:ext cx="2354427" cy="369332"/>
          </a:xfrm>
          <a:prstGeom prst="rect">
            <a:avLst/>
          </a:prstGeom>
        </p:spPr>
        <p:txBody>
          <a:bodyPr wrap="none">
            <a:spAutoFit/>
          </a:bodyPr>
          <a:lstStyle/>
          <a:p>
            <a:r>
              <a:rPr lang="fr-FR" b="1" dirty="0"/>
              <a:t>L’Analyse de Bolton </a:t>
            </a:r>
            <a:endParaRPr lang="fr-FR" dirty="0"/>
          </a:p>
        </p:txBody>
      </p:sp>
      <p:sp>
        <p:nvSpPr>
          <p:cNvPr id="240643" name="Rectangle 3"/>
          <p:cNvSpPr>
            <a:spLocks noChangeArrowheads="1"/>
          </p:cNvSpPr>
          <p:nvPr/>
        </p:nvSpPr>
        <p:spPr bwMode="auto">
          <a:xfrm>
            <a:off x="395536" y="3861048"/>
            <a:ext cx="452559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tab pos="228600" algn="l"/>
              </a:tabLst>
            </a:pPr>
            <a:r>
              <a:rPr kumimoji="0" lang="fr-FR" sz="2000" b="1" i="1" u="sng" strike="noStrike" cap="none" normalizeH="0" baseline="0" dirty="0">
                <a:ln>
                  <a:noFill/>
                </a:ln>
                <a:solidFill>
                  <a:schemeClr val="accent1"/>
                </a:solidFill>
                <a:effectLst/>
                <a:latin typeface="Arial" pitchFamily="34" charset="0"/>
                <a:ea typeface="Times New Roman" pitchFamily="18" charset="0"/>
                <a:cs typeface="Arial" pitchFamily="34" charset="0"/>
              </a:rPr>
              <a:t>Rapport des six dents antérieures </a:t>
            </a:r>
            <a:r>
              <a:rPr kumimoji="0" lang="fr-FR" sz="1400" b="0" i="0" u="none" strike="noStrike" cap="none" normalizeH="0" baseline="0" dirty="0">
                <a:ln>
                  <a:noFill/>
                </a:ln>
                <a:solidFill>
                  <a:schemeClr val="accent1"/>
                </a:solidFill>
                <a:effectLst/>
                <a:latin typeface="Arial" pitchFamily="34" charset="0"/>
                <a:ea typeface="Times New Roman" pitchFamily="18" charset="0"/>
                <a:cs typeface="Arial" pitchFamily="34" charset="0"/>
              </a:rPr>
              <a:t>:</a:t>
            </a:r>
            <a:endParaRPr kumimoji="0" lang="fr-FR" sz="1800" b="0" i="0" u="none" strike="noStrike" cap="none" normalizeH="0" baseline="0" dirty="0">
              <a:ln>
                <a:noFill/>
              </a:ln>
              <a:solidFill>
                <a:schemeClr val="accent1"/>
              </a:solidFill>
              <a:effectLst/>
              <a:latin typeface="Arial" pitchFamily="34" charset="0"/>
              <a:cs typeface="Arial" pitchFamily="34" charset="0"/>
            </a:endParaRPr>
          </a:p>
        </p:txBody>
      </p:sp>
      <p:sp>
        <p:nvSpPr>
          <p:cNvPr id="240644" name="Rectangle 4"/>
          <p:cNvSpPr>
            <a:spLocks noChangeArrowheads="1"/>
          </p:cNvSpPr>
          <p:nvPr/>
        </p:nvSpPr>
        <p:spPr bwMode="auto">
          <a:xfrm>
            <a:off x="1331640" y="4437112"/>
            <a:ext cx="6215106" cy="1428760"/>
          </a:xfrm>
          <a:prstGeom prst="rect">
            <a:avLst/>
          </a:prstGeom>
          <a:noFill/>
          <a:ln w="76200" cmpd="tri">
            <a:noFill/>
            <a:prstDash val="solid"/>
            <a:miter lim="800000"/>
            <a:headEnd type="none" w="sm" len="sm"/>
            <a:tailEnd type="none" w="sm" len="sm"/>
          </a:ln>
          <a:effectLst/>
        </p:spPr>
        <p:txBody>
          <a:bodyPr vert="horz" wrap="square" lIns="91440" tIns="45720" rIns="91440" bIns="45720" numCol="1" anchor="ctr" anchorCtr="0" compatLnSpc="1">
            <a:prstTxWarp prst="textNoShape">
              <a:avLst/>
            </a:prstTxWarp>
          </a:bodyPr>
          <a:lstStyle/>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0" i="0" u="none" strike="noStrike" cap="none" normalizeH="0" baseline="0" dirty="0">
                <a:ln>
                  <a:noFill/>
                </a:ln>
                <a:solidFill>
                  <a:srgbClr val="008080"/>
                </a:solidFill>
                <a:effectLst/>
                <a:latin typeface="Calibri" pitchFamily="34" charset="0"/>
                <a:cs typeface="Arial" pitchFamily="34" charset="0"/>
              </a:rPr>
              <a:t>        </a:t>
            </a: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Ø MD des 6 dents mandibulaires</a:t>
            </a:r>
          </a:p>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R =                                                                x 100 = 77,2 %</a:t>
            </a:r>
          </a:p>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          Ø MD des 6 dents maxillaires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cxnSp>
        <p:nvCxnSpPr>
          <p:cNvPr id="10" name="Connecteur droit 9"/>
          <p:cNvCxnSpPr/>
          <p:nvPr/>
        </p:nvCxnSpPr>
        <p:spPr>
          <a:xfrm>
            <a:off x="2339752" y="5013176"/>
            <a:ext cx="3286148"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3"/>
          <p:cNvSpPr>
            <a:spLocks noChangeArrowheads="1"/>
          </p:cNvSpPr>
          <p:nvPr/>
        </p:nvSpPr>
        <p:spPr bwMode="auto">
          <a:xfrm>
            <a:off x="428596" y="1268760"/>
            <a:ext cx="8715404"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a:ln>
                  <a:noFill/>
                </a:ln>
                <a:solidFill>
                  <a:schemeClr val="tx1"/>
                </a:solidFill>
                <a:effectLst/>
                <a:ea typeface="Times New Roman" pitchFamily="18" charset="0"/>
                <a:cs typeface="Arial" pitchFamily="34" charset="0"/>
              </a:rPr>
              <a:t>Si R </a:t>
            </a:r>
            <a:r>
              <a:rPr kumimoji="0" lang="fr-FR" sz="2400" b="1" i="0" u="none" strike="noStrike" cap="none" normalizeH="0" baseline="0" dirty="0">
                <a:ln>
                  <a:noFill/>
                </a:ln>
                <a:solidFill>
                  <a:srgbClr val="000000"/>
                </a:solidFill>
                <a:effectLst/>
                <a:ea typeface="Times New Roman" pitchFamily="18" charset="0"/>
                <a:cs typeface="TimesNewRoman,BoldItalic"/>
              </a:rPr>
              <a:t> &gt; </a:t>
            </a:r>
            <a:r>
              <a:rPr kumimoji="0" lang="fr-FR" sz="2400" b="1" i="0" u="none" strike="noStrike" cap="none" normalizeH="0" baseline="0" dirty="0">
                <a:ln>
                  <a:noFill/>
                </a:ln>
                <a:solidFill>
                  <a:schemeClr val="tx1"/>
                </a:solidFill>
                <a:effectLst/>
                <a:ea typeface="Times New Roman" pitchFamily="18" charset="0"/>
                <a:cs typeface="Arial" pitchFamily="34" charset="0"/>
              </a:rPr>
              <a:t>77,2 </a:t>
            </a:r>
            <a:r>
              <a:rPr kumimoji="0" lang="fr-FR" sz="2400" b="0" i="0" u="none" strike="noStrike" cap="none" normalizeH="0" baseline="0" dirty="0">
                <a:ln>
                  <a:noFill/>
                </a:ln>
                <a:solidFill>
                  <a:schemeClr val="tx1"/>
                </a:solidFill>
                <a:effectLst/>
                <a:ea typeface="Times New Roman" pitchFamily="18" charset="0"/>
                <a:cs typeface="Arial" pitchFamily="34" charset="0"/>
              </a:rPr>
              <a:t>               excès de largeur du périmètre antérieure mandibulaire, caractérisée par un chevauchement inférieur ou diastèmes supérieurs. </a:t>
            </a:r>
            <a:endParaRPr kumimoji="0" lang="fr-FR" sz="2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a:ln>
                  <a:noFill/>
                </a:ln>
                <a:solidFill>
                  <a:schemeClr val="tx1"/>
                </a:solidFill>
                <a:effectLst/>
                <a:ea typeface="Times New Roman" pitchFamily="18" charset="0"/>
                <a:cs typeface="Arial" pitchFamily="34" charset="0"/>
              </a:rPr>
              <a:t>Pour évaluer l’excès ; il faut se référer ou tableau de</a:t>
            </a:r>
            <a:r>
              <a:rPr kumimoji="0" lang="fr-FR" sz="2400" b="1" i="0" u="none" strike="noStrike" cap="none" normalizeH="0" baseline="0" dirty="0">
                <a:ln>
                  <a:noFill/>
                </a:ln>
                <a:solidFill>
                  <a:schemeClr val="tx1"/>
                </a:solidFill>
                <a:effectLst/>
                <a:ea typeface="Times New Roman" pitchFamily="18" charset="0"/>
                <a:cs typeface="Arial" pitchFamily="34" charset="0"/>
              </a:rPr>
              <a:t> Bolton</a:t>
            </a:r>
            <a:r>
              <a:rPr kumimoji="0" lang="fr-FR" sz="2400" b="0" i="0" u="none" strike="noStrike" cap="none" normalizeH="0" baseline="0" dirty="0">
                <a:ln>
                  <a:noFill/>
                </a:ln>
                <a:solidFill>
                  <a:schemeClr val="tx1"/>
                </a:solidFill>
                <a:effectLst/>
                <a:ea typeface="Times New Roman" pitchFamily="18" charset="0"/>
                <a:cs typeface="Arial" pitchFamily="34" charset="0"/>
              </a:rPr>
              <a:t>. On utilise </a:t>
            </a:r>
            <a:r>
              <a:rPr kumimoji="0" lang="fr-FR" sz="2400" b="0" i="0" u="none" strike="noStrike" cap="none" normalizeH="0" baseline="0" dirty="0">
                <a:ln>
                  <a:noFill/>
                </a:ln>
                <a:solidFill>
                  <a:srgbClr val="000000"/>
                </a:solidFill>
                <a:effectLst/>
                <a:ea typeface="Times New Roman" pitchFamily="18" charset="0"/>
                <a:cs typeface="Arial" pitchFamily="34" charset="0"/>
              </a:rPr>
              <a:t>la somme des diamètres </a:t>
            </a:r>
            <a:r>
              <a:rPr kumimoji="0" lang="fr-FR" sz="2400" b="0" i="0" u="none" strike="noStrike" cap="none" normalizeH="0" baseline="0" dirty="0" err="1">
                <a:ln>
                  <a:noFill/>
                </a:ln>
                <a:solidFill>
                  <a:srgbClr val="000000"/>
                </a:solidFill>
                <a:effectLst/>
                <a:ea typeface="Times New Roman" pitchFamily="18" charset="0"/>
                <a:cs typeface="Arial" pitchFamily="34" charset="0"/>
              </a:rPr>
              <a:t>mésio</a:t>
            </a:r>
            <a:r>
              <a:rPr kumimoji="0" lang="fr-FR" sz="2400" b="0" i="0" u="none" strike="noStrike" cap="none" normalizeH="0" baseline="0" dirty="0">
                <a:ln>
                  <a:noFill/>
                </a:ln>
                <a:solidFill>
                  <a:srgbClr val="000000"/>
                </a:solidFill>
                <a:effectLst/>
                <a:ea typeface="Times New Roman" pitchFamily="18" charset="0"/>
                <a:cs typeface="Arial" pitchFamily="34" charset="0"/>
              </a:rPr>
              <a:t>-distales des 6 dents antérieures maxillaires pour trouver la valeur théorique des 6dents mandibulaire correspondantes.</a:t>
            </a:r>
            <a:endParaRPr kumimoji="0" lang="fr-FR" sz="2400" b="0" i="0" u="none" strike="noStrike" cap="none" normalizeH="0" baseline="0" dirty="0">
              <a:ln>
                <a:noFill/>
              </a:ln>
              <a:solidFill>
                <a:schemeClr val="tx1"/>
              </a:solidFill>
              <a:effectLst/>
              <a:cs typeface="Arial" pitchFamily="34" charset="0"/>
            </a:endParaRPr>
          </a:p>
        </p:txBody>
      </p:sp>
      <p:sp>
        <p:nvSpPr>
          <p:cNvPr id="11" name="AutoShape 1"/>
          <p:cNvSpPr>
            <a:spLocks noChangeArrowheads="1"/>
          </p:cNvSpPr>
          <p:nvPr/>
        </p:nvSpPr>
        <p:spPr bwMode="auto">
          <a:xfrm>
            <a:off x="2051720" y="1484784"/>
            <a:ext cx="590574" cy="185718"/>
          </a:xfrm>
          <a:prstGeom prst="notchedRightArrow">
            <a:avLst>
              <a:gd name="adj1" fmla="val 50000"/>
              <a:gd name="adj2" fmla="val 79167"/>
            </a:avLst>
          </a:prstGeom>
          <a:solidFill>
            <a:srgbClr val="FF6600"/>
          </a:solidFill>
          <a:ln w="12700">
            <a:solidFill>
              <a:srgbClr val="CCECFF"/>
            </a:solidFill>
            <a:miter lim="800000"/>
            <a:headEnd type="none" w="sm" len="sm"/>
            <a:tailEnd type="none" w="sm" len="sm"/>
          </a:ln>
          <a:effectLst/>
        </p:spPr>
        <p:txBody>
          <a:bodyPr vert="horz" wrap="none" lIns="91440" tIns="45720" rIns="91440" bIns="45720" numCol="1" anchor="ctr" anchorCtr="0" compatLnSpc="1">
            <a:prstTxWarp prst="textNoShape">
              <a:avLst/>
            </a:prstTxWarp>
          </a:bodyPr>
          <a:lstStyle/>
          <a:p>
            <a:endParaRPr lang="fr-FR"/>
          </a:p>
        </p:txBody>
      </p:sp>
      <p:sp>
        <p:nvSpPr>
          <p:cNvPr id="13" name="Rectangle 7"/>
          <p:cNvSpPr>
            <a:spLocks noChangeArrowheads="1"/>
          </p:cNvSpPr>
          <p:nvPr/>
        </p:nvSpPr>
        <p:spPr bwMode="auto">
          <a:xfrm>
            <a:off x="467544" y="1268760"/>
            <a:ext cx="8358246"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a:ln>
                  <a:noFill/>
                </a:ln>
                <a:solidFill>
                  <a:schemeClr val="tx1"/>
                </a:solidFill>
                <a:effectLst/>
                <a:ea typeface="Times New Roman" pitchFamily="18" charset="0"/>
                <a:cs typeface="Arial" pitchFamily="34" charset="0"/>
              </a:rPr>
              <a:t>Si R </a:t>
            </a:r>
            <a:r>
              <a:rPr kumimoji="0" lang="fr-FR" sz="2400" b="1" i="0" u="none" strike="noStrike" cap="none" normalizeH="0" baseline="0" dirty="0">
                <a:ln>
                  <a:noFill/>
                </a:ln>
                <a:solidFill>
                  <a:srgbClr val="000000"/>
                </a:solidFill>
                <a:effectLst/>
                <a:ea typeface="Times New Roman" pitchFamily="18" charset="0"/>
                <a:cs typeface="TimesNewRoman,BoldItalic"/>
              </a:rPr>
              <a:t> &lt; </a:t>
            </a:r>
            <a:r>
              <a:rPr kumimoji="0" lang="fr-FR" sz="2400" b="1" i="0" u="none" strike="noStrike" cap="none" normalizeH="0" baseline="0" dirty="0">
                <a:ln>
                  <a:noFill/>
                </a:ln>
                <a:solidFill>
                  <a:schemeClr val="tx1"/>
                </a:solidFill>
                <a:effectLst/>
                <a:ea typeface="Times New Roman" pitchFamily="18" charset="0"/>
                <a:cs typeface="Arial" pitchFamily="34" charset="0"/>
              </a:rPr>
              <a:t>77,2</a:t>
            </a:r>
            <a:r>
              <a:rPr kumimoji="0" lang="fr-FR" sz="2400" b="0" i="0" u="none" strike="noStrike" cap="none" normalizeH="0" baseline="0" dirty="0">
                <a:ln>
                  <a:noFill/>
                </a:ln>
                <a:solidFill>
                  <a:schemeClr val="tx1"/>
                </a:solidFill>
                <a:effectLst/>
                <a:ea typeface="Times New Roman" pitchFamily="18" charset="0"/>
                <a:cs typeface="Arial" pitchFamily="34" charset="0"/>
              </a:rPr>
              <a:t>              l’excès se situe au maxillaire, manifestant par un recouvrement incisif et un surplomb augmenté.</a:t>
            </a:r>
            <a:endParaRPr kumimoji="0" lang="fr-FR" sz="2400" b="0" i="0" u="none" strike="noStrike" cap="none" normalizeH="0" baseline="0" dirty="0">
              <a:ln>
                <a:noFill/>
              </a:ln>
              <a:solidFill>
                <a:schemeClr val="tx1"/>
              </a:solidFill>
              <a:effectLst/>
              <a:cs typeface="Arial" pitchFamily="34" charset="0"/>
            </a:endParaRPr>
          </a:p>
          <a:p>
            <a:r>
              <a:rPr kumimoji="0" lang="fr-FR" sz="2400" b="0" i="0" u="none" strike="noStrike" cap="none" normalizeH="0" baseline="0" dirty="0">
                <a:ln>
                  <a:noFill/>
                </a:ln>
                <a:solidFill>
                  <a:schemeClr val="tx1"/>
                </a:solidFill>
                <a:effectLst/>
                <a:ea typeface="Times New Roman" pitchFamily="18" charset="0"/>
                <a:cs typeface="Arial" pitchFamily="34" charset="0"/>
              </a:rPr>
              <a:t>Donc l’excès maxillaire s’évalue par :</a:t>
            </a:r>
          </a:p>
          <a:p>
            <a:endParaRPr kumimoji="0" lang="fr-FR" sz="2400" b="0" i="0" u="none" strike="noStrike" cap="none" normalizeH="0" baseline="0" dirty="0">
              <a:ln>
                <a:noFill/>
              </a:ln>
              <a:solidFill>
                <a:schemeClr val="tx1"/>
              </a:solidFill>
              <a:effectLst/>
              <a:ea typeface="Times New Roman" pitchFamily="18" charset="0"/>
              <a:cs typeface="Arial" pitchFamily="34" charset="0"/>
            </a:endParaRPr>
          </a:p>
          <a:p>
            <a:r>
              <a:rPr lang="fr-FR" sz="2400" b="1" dirty="0"/>
              <a:t> L’excès</a:t>
            </a:r>
            <a:r>
              <a:rPr lang="fr-FR" sz="2400" dirty="0"/>
              <a:t>  =  Somme des diamètres </a:t>
            </a:r>
            <a:r>
              <a:rPr lang="fr-FR" sz="2400" dirty="0" err="1"/>
              <a:t>mésio</a:t>
            </a:r>
            <a:r>
              <a:rPr lang="fr-FR" sz="2400" dirty="0"/>
              <a:t>-distaux des 6 dents antérieures maxillaires pathologiques - Somme des diamètres </a:t>
            </a:r>
            <a:r>
              <a:rPr lang="fr-FR" sz="2400" dirty="0" err="1"/>
              <a:t>mésio</a:t>
            </a:r>
            <a:r>
              <a:rPr lang="fr-FR" sz="2400" dirty="0"/>
              <a:t>-distaux des 6 dents antérieures maxillaires théoriques.</a:t>
            </a:r>
          </a:p>
          <a:p>
            <a:r>
              <a:rPr lang="fr-FR" sz="2400" dirty="0"/>
              <a:t> </a:t>
            </a:r>
            <a:endParaRPr kumimoji="0" lang="fr-FR" sz="2400" b="0"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cs typeface="Arial" pitchFamily="34" charset="0"/>
            </a:endParaRPr>
          </a:p>
        </p:txBody>
      </p:sp>
      <p:sp>
        <p:nvSpPr>
          <p:cNvPr id="15" name="Rectangle 14"/>
          <p:cNvSpPr/>
          <p:nvPr/>
        </p:nvSpPr>
        <p:spPr>
          <a:xfrm>
            <a:off x="1" y="0"/>
            <a:ext cx="9144000" cy="830997"/>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8</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-dentaire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checkerboard(across)">
                                      <p:cBhvr>
                                        <p:cTn id="7" dur="500"/>
                                        <p:tgtEl>
                                          <p:spTgt spid="24064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 calcmode="lin" valueType="num">
                                      <p:cBhvr>
                                        <p:cTn id="12" dur="1000" fill="hold"/>
                                        <p:tgtEl>
                                          <p:spTgt spid="240644"/>
                                        </p:tgtEl>
                                        <p:attrNameLst>
                                          <p:attrName>ppt_w</p:attrName>
                                        </p:attrNameLst>
                                      </p:cBhvr>
                                      <p:tavLst>
                                        <p:tav tm="0">
                                          <p:val>
                                            <p:strVal val="#ppt_w*0.70"/>
                                          </p:val>
                                        </p:tav>
                                        <p:tav tm="100000">
                                          <p:val>
                                            <p:strVal val="#ppt_w"/>
                                          </p:val>
                                        </p:tav>
                                      </p:tavLst>
                                    </p:anim>
                                    <p:anim calcmode="lin" valueType="num">
                                      <p:cBhvr>
                                        <p:cTn id="13" dur="1000" fill="hold"/>
                                        <p:tgtEl>
                                          <p:spTgt spid="240644"/>
                                        </p:tgtEl>
                                        <p:attrNameLst>
                                          <p:attrName>ppt_h</p:attrName>
                                        </p:attrNameLst>
                                      </p:cBhvr>
                                      <p:tavLst>
                                        <p:tav tm="0">
                                          <p:val>
                                            <p:strVal val="#ppt_h"/>
                                          </p:val>
                                        </p:tav>
                                        <p:tav tm="100000">
                                          <p:val>
                                            <p:strVal val="#ppt_h"/>
                                          </p:val>
                                        </p:tav>
                                      </p:tavLst>
                                    </p:anim>
                                    <p:animEffect transition="in" filter="fade">
                                      <p:cBhvr>
                                        <p:cTn id="14" dur="1000"/>
                                        <p:tgtEl>
                                          <p:spTgt spid="240644"/>
                                        </p:tgtEl>
                                      </p:cBhvr>
                                    </p:animEffect>
                                  </p:childTnLst>
                                </p:cTn>
                              </p:par>
                              <p:par>
                                <p:cTn id="15" presetID="5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xit" presetSubtype="10" fill="hold" grpId="0" nodeType="clickEffect">
                                  <p:stCondLst>
                                    <p:cond delay="0"/>
                                  </p:stCondLst>
                                  <p:childTnLst>
                                    <p:animEffect transition="out" filter="checkerboard(across)">
                                      <p:cBhvr>
                                        <p:cTn id="23" dur="500"/>
                                        <p:tgtEl>
                                          <p:spTgt spid="240641"/>
                                        </p:tgtEl>
                                      </p:cBhvr>
                                    </p:animEffect>
                                    <p:set>
                                      <p:cBhvr>
                                        <p:cTn id="24" dur="1" fill="hold">
                                          <p:stCondLst>
                                            <p:cond delay="499"/>
                                          </p:stCondLst>
                                        </p:cTn>
                                        <p:tgtEl>
                                          <p:spTgt spid="240641"/>
                                        </p:tgtEl>
                                        <p:attrNameLst>
                                          <p:attrName>style.visibility</p:attrName>
                                        </p:attrNameLst>
                                      </p:cBhvr>
                                      <p:to>
                                        <p:strVal val="hidden"/>
                                      </p:to>
                                    </p:set>
                                  </p:childTnLst>
                                </p:cTn>
                              </p:par>
                              <p:par>
                                <p:cTn id="25" presetID="5" presetClass="exit" presetSubtype="10" fill="hold" grpId="0" nodeType="withEffect">
                                  <p:stCondLst>
                                    <p:cond delay="0"/>
                                  </p:stCondLst>
                                  <p:childTnLst>
                                    <p:animEffect transition="out" filter="checkerboard(across)">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par>
                          <p:cTn id="28" fill="hold">
                            <p:stCondLst>
                              <p:cond delay="500"/>
                            </p:stCondLst>
                            <p:childTnLst>
                              <p:par>
                                <p:cTn id="29" presetID="5" presetClass="entr" presetSubtype="1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heckerboard(across)">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xit" presetSubtype="10" fill="hold" grpId="1" nodeType="clickEffect">
                                  <p:stCondLst>
                                    <p:cond delay="0"/>
                                  </p:stCondLst>
                                  <p:childTnLst>
                                    <p:animEffect transition="out" filter="checkerboard(across)">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par>
                          <p:cTn id="40" fill="hold">
                            <p:stCondLst>
                              <p:cond delay="500"/>
                            </p:stCondLst>
                            <p:childTnLst>
                              <p:par>
                                <p:cTn id="41" presetID="5" presetClass="entr" presetSubtype="1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heckerboard(across)">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1" grpId="0"/>
      <p:bldP spid="4" grpId="0"/>
      <p:bldP spid="240643" grpId="0"/>
      <p:bldP spid="240644" grpId="0"/>
      <p:bldP spid="9" grpId="0"/>
      <p:bldP spid="9" grpId="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pitchFamily="34" charset="0"/>
              <a:cs typeface="Arial" pitchFamily="34" charset="0"/>
            </a:endParaRPr>
          </a:p>
        </p:txBody>
      </p:sp>
      <p:sp>
        <p:nvSpPr>
          <p:cNvPr id="264201" name="Rectangle 9"/>
          <p:cNvSpPr>
            <a:spLocks noChangeArrowheads="1"/>
          </p:cNvSpPr>
          <p:nvPr/>
        </p:nvSpPr>
        <p:spPr bwMode="auto">
          <a:xfrm>
            <a:off x="214282" y="1224305"/>
            <a:ext cx="824494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685800" algn="l"/>
              </a:tabLst>
            </a:pPr>
            <a:r>
              <a:rPr kumimoji="0" lang="fr-FR" sz="2800" b="1" i="1" u="sng" strike="noStrike" cap="none" normalizeH="0" baseline="0" dirty="0">
                <a:ln>
                  <a:noFill/>
                </a:ln>
                <a:solidFill>
                  <a:schemeClr val="accent1"/>
                </a:solidFill>
                <a:effectLst/>
                <a:ea typeface="Times New Roman" pitchFamily="18" charset="0"/>
                <a:cs typeface="Arial" pitchFamily="34" charset="0"/>
              </a:rPr>
              <a:t>Rapport des douze dents antérieures  (rapport général) </a:t>
            </a:r>
            <a:r>
              <a:rPr kumimoji="0" lang="fr-FR" sz="2800" b="1" i="0" u="none" strike="noStrike" cap="none" normalizeH="0" baseline="0" dirty="0">
                <a:ln>
                  <a:noFill/>
                </a:ln>
                <a:solidFill>
                  <a:schemeClr val="accent1"/>
                </a:solidFill>
                <a:effectLst/>
                <a:ea typeface="Times New Roman" pitchFamily="18" charset="0"/>
                <a:cs typeface="Arial" pitchFamily="34" charset="0"/>
              </a:rPr>
              <a:t>:</a:t>
            </a:r>
            <a:endParaRPr kumimoji="0" lang="fr-FR" sz="2800" b="0" i="0" u="none" strike="noStrike" cap="none" normalizeH="0" baseline="0" dirty="0">
              <a:ln>
                <a:noFill/>
              </a:ln>
              <a:solidFill>
                <a:schemeClr val="accent1"/>
              </a:solidFill>
              <a:effectLst/>
              <a:cs typeface="Arial" pitchFamily="34" charset="0"/>
            </a:endParaRPr>
          </a:p>
        </p:txBody>
      </p:sp>
      <p:sp>
        <p:nvSpPr>
          <p:cNvPr id="264202" name="Rectangle 10"/>
          <p:cNvSpPr>
            <a:spLocks noChangeArrowheads="1"/>
          </p:cNvSpPr>
          <p:nvPr/>
        </p:nvSpPr>
        <p:spPr bwMode="auto">
          <a:xfrm>
            <a:off x="285720" y="1428736"/>
            <a:ext cx="7358114" cy="2143140"/>
          </a:xfrm>
          <a:prstGeom prst="rect">
            <a:avLst/>
          </a:prstGeom>
          <a:noFill/>
          <a:ln w="76200" cmpd="tri">
            <a:noFill/>
            <a:miter lim="800000"/>
            <a:headEnd type="none" w="sm" len="sm"/>
            <a:tailEnd type="none" w="sm" len="sm"/>
          </a:ln>
          <a:effectLst/>
        </p:spPr>
        <p:txBody>
          <a:bodyPr vert="horz" wrap="square" lIns="91440" tIns="45720" rIns="91440" bIns="45720" numCol="1" anchor="ctr" anchorCtr="0" compatLnSpc="1">
            <a:prstTxWarp prst="textNoShape">
              <a:avLst/>
            </a:prstTxWarp>
          </a:bodyPr>
          <a:lstStyle/>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0" i="0" u="none" strike="noStrike" cap="none" normalizeH="0" baseline="0" dirty="0">
                <a:ln>
                  <a:noFill/>
                </a:ln>
                <a:solidFill>
                  <a:schemeClr val="accent5"/>
                </a:solidFill>
                <a:effectLst/>
                <a:latin typeface="Calibri" pitchFamily="34" charset="0"/>
                <a:cs typeface="Arial" pitchFamily="34" charset="0"/>
              </a:rPr>
              <a:t>         </a:t>
            </a: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Ø MD des 12 dents mandibulaires</a:t>
            </a:r>
          </a:p>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R =                                                                   x 100 = 91,3 %</a:t>
            </a:r>
          </a:p>
          <a:p>
            <a:pPr marL="457200" marR="0" lvl="1" indent="0" algn="l" defTabSz="914400" rtl="0" eaLnBrk="1" fontAlgn="base" latinLnBrk="0" hangingPunct="1">
              <a:lnSpc>
                <a:spcPct val="100000"/>
              </a:lnSpc>
              <a:spcBef>
                <a:spcPct val="0"/>
              </a:spcBef>
              <a:spcAft>
                <a:spcPts val="1000"/>
              </a:spcAft>
              <a:buClrTx/>
              <a:buSzTx/>
              <a:buFontTx/>
              <a:buNone/>
              <a:tabLst/>
            </a:pPr>
            <a:r>
              <a:rPr kumimoji="0" lang="fr-FR" sz="2000" b="1" i="0" u="none" strike="noStrike" cap="none" normalizeH="0" baseline="0" dirty="0">
                <a:ln>
                  <a:noFill/>
                </a:ln>
                <a:solidFill>
                  <a:schemeClr val="accent5"/>
                </a:solidFill>
                <a:effectLst>
                  <a:outerShdw blurRad="38100" dist="38100" dir="2700000" algn="tl">
                    <a:srgbClr val="000000"/>
                  </a:outerShdw>
                </a:effectLst>
                <a:latin typeface="Calibri" pitchFamily="34" charset="0"/>
                <a:cs typeface="Arial" pitchFamily="34" charset="0"/>
              </a:rPr>
              <a:t>         Ø MD des 12 dents maxillaires</a:t>
            </a:r>
            <a:endParaRPr kumimoji="0" lang="fr-FR" sz="2000" b="0" i="0" u="none" strike="noStrike" cap="none" normalizeH="0" baseline="0" dirty="0">
              <a:ln>
                <a:noFill/>
              </a:ln>
              <a:solidFill>
                <a:schemeClr val="accent5"/>
              </a:solidFill>
              <a:effectLst/>
              <a:latin typeface="Arial" pitchFamily="34" charset="0"/>
              <a:cs typeface="Arial" pitchFamily="34" charset="0"/>
            </a:endParaRPr>
          </a:p>
        </p:txBody>
      </p:sp>
      <p:cxnSp>
        <p:nvCxnSpPr>
          <p:cNvPr id="13" name="Connecteur droit 12"/>
          <p:cNvCxnSpPr/>
          <p:nvPr/>
        </p:nvCxnSpPr>
        <p:spPr>
          <a:xfrm>
            <a:off x="1428728" y="2500306"/>
            <a:ext cx="3286148"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4203" name="Rectangle 11"/>
          <p:cNvSpPr>
            <a:spLocks noChangeArrowheads="1"/>
          </p:cNvSpPr>
          <p:nvPr/>
        </p:nvSpPr>
        <p:spPr bwMode="auto">
          <a:xfrm>
            <a:off x="214282" y="3101458"/>
            <a:ext cx="8715404"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kumimoji="0" lang="fr-FR" sz="2400" b="1" i="0" u="none" strike="noStrike" cap="none" normalizeH="0" baseline="0" dirty="0">
                <a:ln>
                  <a:noFill/>
                </a:ln>
                <a:effectLst/>
                <a:ea typeface="Times New Roman" pitchFamily="18" charset="0"/>
                <a:cs typeface="TimesNewRoman,BoldItalic"/>
              </a:rPr>
              <a:t>Si R &gt; 91,3%</a:t>
            </a:r>
            <a:r>
              <a:rPr kumimoji="0" lang="fr-FR" sz="2400" b="1" i="1" u="none" strike="noStrike" cap="none" normalizeH="0" baseline="0" dirty="0">
                <a:ln>
                  <a:noFill/>
                </a:ln>
                <a:effectLst/>
                <a:ea typeface="Times New Roman" pitchFamily="18" charset="0"/>
                <a:cs typeface="TimesNewRoman,BoldItalic"/>
              </a:rPr>
              <a:t> </a:t>
            </a:r>
            <a:r>
              <a:rPr kumimoji="0" lang="fr-FR" sz="2400" b="0" i="0" u="none" strike="noStrike" cap="none" normalizeH="0" baseline="0" dirty="0">
                <a:ln>
                  <a:noFill/>
                </a:ln>
                <a:effectLst/>
                <a:ea typeface="Times New Roman" pitchFamily="18" charset="0"/>
                <a:cs typeface="Arial" pitchFamily="34" charset="0"/>
              </a:rPr>
              <a:t>: excès de longueur de l'arcade mandibulaire (mesuré comme  précédemment).</a:t>
            </a:r>
            <a:endParaRPr kumimoji="0" lang="fr-FR"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fr-FR" sz="2400" b="1" i="0" u="none" strike="noStrike" cap="none" normalizeH="0" baseline="0" dirty="0">
                <a:ln>
                  <a:noFill/>
                </a:ln>
                <a:effectLst/>
                <a:ea typeface="Times New Roman" pitchFamily="18" charset="0"/>
                <a:cs typeface="TimesNewRoman,BoldItalic"/>
              </a:rPr>
              <a:t>Si R &lt; 91,3%</a:t>
            </a:r>
            <a:r>
              <a:rPr kumimoji="0" lang="fr-FR" sz="2400" b="1" i="1" u="none" strike="noStrike" cap="none" normalizeH="0" baseline="0" dirty="0">
                <a:ln>
                  <a:noFill/>
                </a:ln>
                <a:effectLst/>
                <a:ea typeface="Times New Roman" pitchFamily="18" charset="0"/>
                <a:cs typeface="TimesNewRoman,BoldItalic"/>
              </a:rPr>
              <a:t> </a:t>
            </a:r>
            <a:r>
              <a:rPr kumimoji="0" lang="fr-FR" sz="2400" b="0" i="0" u="none" strike="noStrike" cap="none" normalizeH="0" baseline="0" dirty="0">
                <a:ln>
                  <a:noFill/>
                </a:ln>
                <a:effectLst/>
                <a:ea typeface="Times New Roman" pitchFamily="18" charset="0"/>
                <a:cs typeface="Arial" pitchFamily="34" charset="0"/>
              </a:rPr>
              <a:t>: excès de longueur de l'arcade maxillaire.</a:t>
            </a:r>
            <a:endParaRPr kumimoji="0" lang="fr-FR" sz="24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fr-FR" sz="2400" b="0" i="0" u="none" strike="noStrike" cap="none" normalizeH="0" baseline="0" dirty="0">
              <a:ln>
                <a:noFill/>
              </a:ln>
              <a:effectLst/>
              <a:cs typeface="Arial" pitchFamily="34" charset="0"/>
            </a:endParaRPr>
          </a:p>
        </p:txBody>
      </p:sp>
      <p:sp>
        <p:nvSpPr>
          <p:cNvPr id="264204" name="Rectangle 12"/>
          <p:cNvSpPr>
            <a:spLocks noChangeArrowheads="1"/>
          </p:cNvSpPr>
          <p:nvPr/>
        </p:nvSpPr>
        <p:spPr bwMode="auto">
          <a:xfrm>
            <a:off x="142844" y="4301645"/>
            <a:ext cx="885828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1" u="sng" strike="noStrike" cap="none" normalizeH="0" baseline="0" dirty="0">
                <a:ln>
                  <a:noFill/>
                </a:ln>
                <a:solidFill>
                  <a:schemeClr val="bg1"/>
                </a:solidFill>
                <a:effectLst/>
                <a:ea typeface="Times New Roman" pitchFamily="18" charset="0"/>
                <a:cs typeface="TimesNewRoman,BoldItalic" charset="0"/>
              </a:rPr>
              <a:t>Remarque </a:t>
            </a:r>
            <a:r>
              <a:rPr kumimoji="0" lang="fr-FR" b="1" i="0" u="none" strike="noStrike" cap="none" normalizeH="0" baseline="0" dirty="0">
                <a:ln>
                  <a:noFill/>
                </a:ln>
                <a:solidFill>
                  <a:schemeClr val="bg1"/>
                </a:solidFill>
                <a:effectLst/>
                <a:ea typeface="Times New Roman" pitchFamily="18" charset="0"/>
                <a:cs typeface="TimesNewRoman,BoldItalic" charset="0"/>
              </a:rPr>
              <a:t>:</a:t>
            </a:r>
            <a:endParaRPr kumimoji="0" lang="fr-FR" b="0" i="0" u="none" strike="noStrike" cap="none" normalizeH="0" baseline="0" dirty="0">
              <a:ln>
                <a:noFill/>
              </a:ln>
              <a:solidFill>
                <a:schemeClr val="bg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b="0" i="0" u="none" strike="noStrike" cap="none" normalizeH="0" baseline="0" dirty="0">
                <a:ln>
                  <a:noFill/>
                </a:ln>
                <a:effectLst/>
                <a:ea typeface="Times New Roman" pitchFamily="18" charset="0"/>
                <a:cs typeface="Arial" pitchFamily="34" charset="0"/>
              </a:rPr>
              <a:t>- Si la dysharmonie apparaît dans le rapport général et n'apparaît pas dans le rapport antérieur, cela veut dire que la dysharmonie concerne les dents postérieures de chaque arcade.</a:t>
            </a:r>
            <a:endParaRPr kumimoji="0" lang="fr-FR"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b="0" i="0" u="none" strike="noStrike" cap="none" normalizeH="0" baseline="0" dirty="0">
                <a:ln>
                  <a:noFill/>
                </a:ln>
                <a:effectLst/>
                <a:ea typeface="Times New Roman" pitchFamily="18" charset="0"/>
                <a:cs typeface="Arial" pitchFamily="34" charset="0"/>
              </a:rPr>
              <a:t>- Si au contraire, le rapport antérieur est nettement </a:t>
            </a:r>
            <a:r>
              <a:rPr kumimoji="0" lang="fr-FR" b="1" i="0" u="none" strike="noStrike" cap="none" normalizeH="0" baseline="0" dirty="0">
                <a:ln>
                  <a:noFill/>
                </a:ln>
                <a:effectLst/>
                <a:ea typeface="Times New Roman" pitchFamily="18" charset="0"/>
                <a:cs typeface="Arial" pitchFamily="34" charset="0"/>
              </a:rPr>
              <a:t>&gt; 77,2%</a:t>
            </a:r>
            <a:r>
              <a:rPr kumimoji="0" lang="fr-FR" b="0" i="0" u="none" strike="noStrike" cap="none" normalizeH="0" baseline="0" dirty="0">
                <a:ln>
                  <a:noFill/>
                </a:ln>
                <a:effectLst/>
                <a:ea typeface="Times New Roman" pitchFamily="18" charset="0"/>
                <a:cs typeface="Arial" pitchFamily="34" charset="0"/>
              </a:rPr>
              <a:t> et que le rapport général est légèrement </a:t>
            </a:r>
            <a:r>
              <a:rPr kumimoji="0" lang="fr-FR" b="1" i="0" u="none" strike="noStrike" cap="none" normalizeH="0" baseline="0" dirty="0">
                <a:ln>
                  <a:noFill/>
                </a:ln>
                <a:effectLst/>
                <a:ea typeface="Times New Roman" pitchFamily="18" charset="0"/>
                <a:cs typeface="Arial" pitchFamily="34" charset="0"/>
              </a:rPr>
              <a:t>&gt; 91,3%,</a:t>
            </a:r>
            <a:r>
              <a:rPr kumimoji="0" lang="fr-FR" b="0" i="0" u="none" strike="noStrike" cap="none" normalizeH="0" baseline="0" dirty="0">
                <a:ln>
                  <a:noFill/>
                </a:ln>
                <a:effectLst/>
                <a:ea typeface="Times New Roman" pitchFamily="18" charset="0"/>
                <a:cs typeface="Arial" pitchFamily="34" charset="0"/>
              </a:rPr>
              <a:t> on dira que la dysharmonie est essentiellement localisée au secteur antérieur et provient d'une dimension exagérée des diamètres </a:t>
            </a:r>
            <a:r>
              <a:rPr kumimoji="0" lang="fr-FR" b="0" i="0" u="none" strike="noStrike" cap="none" normalizeH="0" baseline="0" dirty="0" err="1">
                <a:ln>
                  <a:noFill/>
                </a:ln>
                <a:effectLst/>
                <a:ea typeface="Times New Roman" pitchFamily="18" charset="0"/>
                <a:cs typeface="Arial" pitchFamily="34" charset="0"/>
              </a:rPr>
              <a:t>mésio</a:t>
            </a:r>
            <a:r>
              <a:rPr kumimoji="0" lang="fr-FR" b="0" i="0" u="none" strike="noStrike" cap="none" normalizeH="0" baseline="0" dirty="0">
                <a:ln>
                  <a:noFill/>
                </a:ln>
                <a:effectLst/>
                <a:ea typeface="Times New Roman" pitchFamily="18" charset="0"/>
                <a:cs typeface="Arial" pitchFamily="34" charset="0"/>
              </a:rPr>
              <a:t>-distaux des incisives</a:t>
            </a:r>
            <a:r>
              <a:rPr lang="fr-FR" dirty="0">
                <a:cs typeface="Arial" pitchFamily="34" charset="0"/>
              </a:rPr>
              <a:t> </a:t>
            </a:r>
            <a:r>
              <a:rPr lang="fr-FR" dirty="0">
                <a:ea typeface="Times New Roman" pitchFamily="18" charset="0"/>
                <a:cs typeface="Arial" pitchFamily="34" charset="0"/>
              </a:rPr>
              <a:t>i</a:t>
            </a:r>
            <a:r>
              <a:rPr kumimoji="0" lang="fr-FR" b="0" i="0" u="none" strike="noStrike" cap="none" normalizeH="0" baseline="0" dirty="0">
                <a:ln>
                  <a:noFill/>
                </a:ln>
                <a:effectLst/>
                <a:ea typeface="Times New Roman" pitchFamily="18" charset="0"/>
                <a:cs typeface="Arial" pitchFamily="34" charset="0"/>
              </a:rPr>
              <a:t>nférieures.</a:t>
            </a:r>
            <a:endParaRPr kumimoji="0" lang="fr-FR"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b="0" i="0" u="none" strike="noStrike" cap="none" normalizeH="0" baseline="0" dirty="0">
                <a:ln>
                  <a:noFill/>
                </a:ln>
                <a:effectLst/>
                <a:ea typeface="Times New Roman" pitchFamily="18" charset="0"/>
                <a:cs typeface="Arial" pitchFamily="34" charset="0"/>
              </a:rPr>
              <a:t>- La DDD peut à elle seule provoquer des troubles de l'occlusion sans qu'il y ait une DDM.</a:t>
            </a:r>
            <a:endParaRPr kumimoji="0" lang="fr-FR"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b="0" i="0" u="none" strike="noStrike" cap="none" normalizeH="0" baseline="0" dirty="0">
              <a:ln>
                <a:noFill/>
              </a:ln>
              <a:effectLst/>
              <a:cs typeface="Arial" pitchFamily="34" charset="0"/>
            </a:endParaRPr>
          </a:p>
        </p:txBody>
      </p:sp>
      <p:sp>
        <p:nvSpPr>
          <p:cNvPr id="9" name="Rectangle 8"/>
          <p:cNvSpPr/>
          <p:nvPr/>
        </p:nvSpPr>
        <p:spPr>
          <a:xfrm>
            <a:off x="1" y="0"/>
            <a:ext cx="9144000" cy="830997"/>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8</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-dentaire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4202"/>
                                        </p:tgtEl>
                                        <p:attrNameLst>
                                          <p:attrName>style.visibility</p:attrName>
                                        </p:attrNameLst>
                                      </p:cBhvr>
                                      <p:to>
                                        <p:strVal val="visible"/>
                                      </p:to>
                                    </p:set>
                                    <p:animEffect transition="in" filter="checkerboard(across)">
                                      <p:cBhvr>
                                        <p:cTn id="7" dur="500"/>
                                        <p:tgtEl>
                                          <p:spTgt spid="264202"/>
                                        </p:tgtEl>
                                      </p:cBhvr>
                                    </p:animEffect>
                                  </p:childTnLst>
                                </p:cTn>
                              </p:par>
                              <p:par>
                                <p:cTn id="8" presetID="5"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64203"/>
                                        </p:tgtEl>
                                        <p:attrNameLst>
                                          <p:attrName>style.visibility</p:attrName>
                                        </p:attrNameLst>
                                      </p:cBhvr>
                                      <p:to>
                                        <p:strVal val="visible"/>
                                      </p:to>
                                    </p:set>
                                    <p:animEffect transition="in" filter="checkerboard(across)">
                                      <p:cBhvr>
                                        <p:cTn id="15" dur="500"/>
                                        <p:tgtEl>
                                          <p:spTgt spid="264203"/>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264204"/>
                                        </p:tgtEl>
                                        <p:attrNameLst>
                                          <p:attrName>style.visibility</p:attrName>
                                        </p:attrNameLst>
                                      </p:cBhvr>
                                      <p:to>
                                        <p:strVal val="visible"/>
                                      </p:to>
                                    </p:set>
                                    <p:anim calcmode="lin" valueType="num">
                                      <p:cBhvr>
                                        <p:cTn id="20" dur="1000" fill="hold"/>
                                        <p:tgtEl>
                                          <p:spTgt spid="264204"/>
                                        </p:tgtEl>
                                        <p:attrNameLst>
                                          <p:attrName>ppt_w</p:attrName>
                                        </p:attrNameLst>
                                      </p:cBhvr>
                                      <p:tavLst>
                                        <p:tav tm="0">
                                          <p:val>
                                            <p:strVal val="#ppt_w*0.70"/>
                                          </p:val>
                                        </p:tav>
                                        <p:tav tm="100000">
                                          <p:val>
                                            <p:strVal val="#ppt_w"/>
                                          </p:val>
                                        </p:tav>
                                      </p:tavLst>
                                    </p:anim>
                                    <p:anim calcmode="lin" valueType="num">
                                      <p:cBhvr>
                                        <p:cTn id="21" dur="1000" fill="hold"/>
                                        <p:tgtEl>
                                          <p:spTgt spid="264204"/>
                                        </p:tgtEl>
                                        <p:attrNameLst>
                                          <p:attrName>ppt_h</p:attrName>
                                        </p:attrNameLst>
                                      </p:cBhvr>
                                      <p:tavLst>
                                        <p:tav tm="0">
                                          <p:val>
                                            <p:strVal val="#ppt_h"/>
                                          </p:val>
                                        </p:tav>
                                        <p:tav tm="100000">
                                          <p:val>
                                            <p:strVal val="#ppt_h"/>
                                          </p:val>
                                        </p:tav>
                                      </p:tavLst>
                                    </p:anim>
                                    <p:animEffect transition="in" filter="fade">
                                      <p:cBhvr>
                                        <p:cTn id="22" dur="1000"/>
                                        <p:tgtEl>
                                          <p:spTgt spid="264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2" grpId="0"/>
      <p:bldP spid="264203" grpId="0"/>
      <p:bldP spid="26420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p:txBody>
          <a:bodyPr/>
          <a:lstStyle/>
          <a:p>
            <a:pPr>
              <a:lnSpc>
                <a:spcPct val="90000"/>
              </a:lnSpc>
              <a:buNone/>
            </a:pPr>
            <a:endParaRPr lang="fr-FR" sz="2400" b="1" i="1" dirty="0">
              <a:solidFill>
                <a:srgbClr val="FF3399"/>
              </a:solidFill>
            </a:endParaRPr>
          </a:p>
          <a:p>
            <a:pPr>
              <a:lnSpc>
                <a:spcPct val="90000"/>
              </a:lnSpc>
              <a:buFontTx/>
              <a:buNone/>
            </a:pPr>
            <a:endParaRPr lang="fr-FR" sz="2400" dirty="0">
              <a:solidFill>
                <a:srgbClr val="FF3399"/>
              </a:solidFill>
            </a:endParaRPr>
          </a:p>
          <a:p>
            <a:pPr>
              <a:lnSpc>
                <a:spcPct val="90000"/>
              </a:lnSpc>
              <a:buFontTx/>
              <a:buNone/>
            </a:pPr>
            <a:r>
              <a:rPr lang="fr-FR" sz="2400" dirty="0"/>
              <a:t>    Nous venons de voir la diversité des </a:t>
            </a:r>
            <a:r>
              <a:rPr lang="fr-FR" sz="2400"/>
              <a:t>anomalies , </a:t>
            </a:r>
            <a:r>
              <a:rPr lang="fr-FR" sz="2400" dirty="0"/>
              <a:t>l'orthodontiste  doit les connaître parfaitement, leurs signes qu'ils soient cliniques ou radiologiques, leurs causes ainsi que leurs conséquences, car le diagnostic précoce de ces anomalies va permettre de mettre en route des traitements </a:t>
            </a:r>
            <a:r>
              <a:rPr lang="fr-FR" sz="2400" dirty="0" err="1"/>
              <a:t>intercéptifs</a:t>
            </a:r>
            <a:r>
              <a:rPr lang="fr-FR" sz="2400" dirty="0"/>
              <a:t> qui auront pour avantage soit d'éliminer le traitement actif en denture définitive, soit de diminuer la durée du traitement, soit encore de permettre une réduction de l'incidence des extractions.</a:t>
            </a:r>
          </a:p>
        </p:txBody>
      </p:sp>
      <p:sp>
        <p:nvSpPr>
          <p:cNvPr id="5" name="Rectangle 4"/>
          <p:cNvSpPr/>
          <p:nvPr/>
        </p:nvSpPr>
        <p:spPr>
          <a:xfrm>
            <a:off x="827584" y="260648"/>
            <a:ext cx="3411511" cy="923330"/>
          </a:xfrm>
          <a:prstGeom prst="rect">
            <a:avLst/>
          </a:prstGeom>
          <a:noFill/>
        </p:spPr>
        <p:txBody>
          <a:bodyPr wrap="none" lIns="91440" tIns="45720" rIns="91440" bIns="45720">
            <a:spAutoFit/>
          </a:bodyPr>
          <a:lstStyle/>
          <a:p>
            <a:pPr algn="ctr"/>
            <a:r>
              <a:rPr lang="fr-FR"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628800"/>
            <a:ext cx="3723263" cy="523220"/>
          </a:xfrm>
          <a:prstGeom prst="rect">
            <a:avLst/>
          </a:prstGeom>
        </p:spPr>
        <p:txBody>
          <a:bodyPr wrap="none">
            <a:spAutoFit/>
          </a:bodyPr>
          <a:lstStyle/>
          <a:p>
            <a:r>
              <a:rPr lang="fr-FR" sz="2800" b="1" dirty="0">
                <a:solidFill>
                  <a:schemeClr val="accent1"/>
                </a:solidFill>
                <a:cs typeface="Arial" pitchFamily="34" charset="0"/>
              </a:rPr>
              <a:t>2/Etiologie de la DDM:</a:t>
            </a:r>
          </a:p>
        </p:txBody>
      </p:sp>
      <p:sp>
        <p:nvSpPr>
          <p:cNvPr id="3" name="Rectangle 2"/>
          <p:cNvSpPr/>
          <p:nvPr/>
        </p:nvSpPr>
        <p:spPr>
          <a:xfrm>
            <a:off x="179512" y="2420888"/>
            <a:ext cx="8572560" cy="707886"/>
          </a:xfrm>
          <a:prstGeom prst="rect">
            <a:avLst/>
          </a:prstGeom>
        </p:spPr>
        <p:txBody>
          <a:bodyPr wrap="square">
            <a:spAutoFit/>
          </a:bodyPr>
          <a:lstStyle/>
          <a:p>
            <a:pPr algn="just">
              <a:buFontTx/>
              <a:buBlip>
                <a:blip r:embed="rId2"/>
              </a:buBlip>
            </a:pPr>
            <a:r>
              <a:rPr lang="fr-FR" sz="2000" dirty="0">
                <a:cs typeface="Times New Roman" pitchFamily="18" charset="0"/>
              </a:rPr>
              <a:t> </a:t>
            </a:r>
            <a:r>
              <a:rPr lang="fr-FR" sz="2000" dirty="0">
                <a:cs typeface="Arial" pitchFamily="34" charset="0"/>
              </a:rPr>
              <a:t>Certains auteurs mettent en cause l'indépendance phylogénétique et embryologique entre la denture et les bases osseuses</a:t>
            </a:r>
            <a:r>
              <a:rPr lang="fr-FR" dirty="0">
                <a:cs typeface="Arial" pitchFamily="34" charset="0"/>
              </a:rPr>
              <a:t>.</a:t>
            </a:r>
          </a:p>
        </p:txBody>
      </p:sp>
      <p:sp>
        <p:nvSpPr>
          <p:cNvPr id="4" name="Rectangle 3"/>
          <p:cNvSpPr/>
          <p:nvPr/>
        </p:nvSpPr>
        <p:spPr>
          <a:xfrm>
            <a:off x="179512" y="3212976"/>
            <a:ext cx="8715436" cy="707886"/>
          </a:xfrm>
          <a:prstGeom prst="rect">
            <a:avLst/>
          </a:prstGeom>
        </p:spPr>
        <p:txBody>
          <a:bodyPr wrap="square">
            <a:spAutoFit/>
          </a:bodyPr>
          <a:lstStyle/>
          <a:p>
            <a:pPr algn="just">
              <a:buFontTx/>
              <a:buBlip>
                <a:blip r:embed="rId2"/>
              </a:buBlip>
            </a:pPr>
            <a:r>
              <a:rPr lang="fr-FR" sz="2000" dirty="0">
                <a:cs typeface="Arial" pitchFamily="34" charset="0"/>
              </a:rPr>
              <a:t> La DDM s’expliquerait également par un mécanisme d'hérédité croisée, un individu pouvant hériter des petits maxillaires de la mère et des grandes dents du père.</a:t>
            </a:r>
          </a:p>
        </p:txBody>
      </p:sp>
      <p:sp>
        <p:nvSpPr>
          <p:cNvPr id="5" name="Rectangle 4"/>
          <p:cNvSpPr/>
          <p:nvPr/>
        </p:nvSpPr>
        <p:spPr>
          <a:xfrm>
            <a:off x="251520" y="4293096"/>
            <a:ext cx="8501122" cy="707886"/>
          </a:xfrm>
          <a:prstGeom prst="rect">
            <a:avLst/>
          </a:prstGeom>
        </p:spPr>
        <p:txBody>
          <a:bodyPr wrap="square">
            <a:spAutoFit/>
          </a:bodyPr>
          <a:lstStyle/>
          <a:p>
            <a:pPr algn="just">
              <a:buFontTx/>
              <a:buBlip>
                <a:blip r:embed="rId2"/>
              </a:buBlip>
            </a:pPr>
            <a:r>
              <a:rPr lang="fr-FR" sz="2000" dirty="0">
                <a:cs typeface="Arial" pitchFamily="34" charset="0"/>
              </a:rPr>
              <a:t> Origine ethnique ou familiale, il existe des formes ethniques de DDM se manifestant notamment par une </a:t>
            </a:r>
            <a:r>
              <a:rPr lang="fr-FR" sz="2000" dirty="0" err="1">
                <a:cs typeface="Arial" pitchFamily="34" charset="0"/>
              </a:rPr>
              <a:t>biproalvéolie</a:t>
            </a:r>
            <a:r>
              <a:rPr lang="fr-FR" sz="2000" dirty="0">
                <a:cs typeface="Arial" pitchFamily="34" charset="0"/>
              </a:rPr>
              <a:t> chez les noirs.</a:t>
            </a:r>
          </a:p>
        </p:txBody>
      </p:sp>
      <p:sp>
        <p:nvSpPr>
          <p:cNvPr id="7" name="Rectangle 6"/>
          <p:cNvSpPr/>
          <p:nvPr/>
        </p:nvSpPr>
        <p:spPr>
          <a:xfrm>
            <a:off x="395536" y="5229200"/>
            <a:ext cx="8358246" cy="400110"/>
          </a:xfrm>
          <a:prstGeom prst="rect">
            <a:avLst/>
          </a:prstGeom>
        </p:spPr>
        <p:txBody>
          <a:bodyPr wrap="square">
            <a:spAutoFit/>
          </a:bodyPr>
          <a:lstStyle/>
          <a:p>
            <a:pPr algn="just"/>
            <a:endParaRPr lang="fr-FR" sz="2000" dirty="0">
              <a:cs typeface="Arial" pitchFamily="34" charset="0"/>
            </a:endParaRPr>
          </a:p>
        </p:txBody>
      </p:sp>
      <p:sp>
        <p:nvSpPr>
          <p:cNvPr id="8" name="Rectangle 7"/>
          <p:cNvSpPr/>
          <p:nvPr/>
        </p:nvSpPr>
        <p:spPr>
          <a:xfrm>
            <a:off x="323528" y="2348880"/>
            <a:ext cx="5148204" cy="461665"/>
          </a:xfrm>
          <a:prstGeom prst="rect">
            <a:avLst/>
          </a:prstGeom>
        </p:spPr>
        <p:txBody>
          <a:bodyPr wrap="none">
            <a:spAutoFit/>
          </a:bodyPr>
          <a:lstStyle/>
          <a:p>
            <a:pPr lvl="0" fontAlgn="base">
              <a:spcBef>
                <a:spcPct val="0"/>
              </a:spcBef>
              <a:spcAft>
                <a:spcPct val="0"/>
              </a:spcAft>
            </a:pPr>
            <a:r>
              <a:rPr lang="fr-FR" sz="2400" b="1" u="sng" dirty="0">
                <a:ea typeface="Times New Roman" pitchFamily="18" charset="0"/>
                <a:cs typeface="Arial" pitchFamily="34" charset="0"/>
              </a:rPr>
              <a:t>On peut citer d’autres causes à savoir :</a:t>
            </a:r>
            <a:endParaRPr lang="fr-FR" sz="2400" dirty="0">
              <a:cs typeface="Arial" pitchFamily="34" charset="0"/>
            </a:endParaRPr>
          </a:p>
        </p:txBody>
      </p:sp>
      <p:sp>
        <p:nvSpPr>
          <p:cNvPr id="9" name="Rectangle 1"/>
          <p:cNvSpPr>
            <a:spLocks noChangeArrowheads="1"/>
          </p:cNvSpPr>
          <p:nvPr/>
        </p:nvSpPr>
        <p:spPr bwMode="auto">
          <a:xfrm>
            <a:off x="251520" y="3643281"/>
            <a:ext cx="857256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none" strike="noStrike" cap="none" normalizeH="0" baseline="0" dirty="0">
                <a:ln>
                  <a:noFill/>
                </a:ln>
                <a:effectLst/>
                <a:ea typeface="Times New Roman" pitchFamily="18" charset="0"/>
                <a:cs typeface="Arial" pitchFamily="34" charset="0"/>
              </a:rPr>
              <a:t>1- la perte prématurée des dents temporaires</a:t>
            </a:r>
            <a:endParaRPr kumimoji="0" lang="fr-FR" sz="28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none" strike="noStrike" cap="none" normalizeH="0" baseline="0" dirty="0">
                <a:ln>
                  <a:noFill/>
                </a:ln>
                <a:effectLst/>
                <a:ea typeface="Times New Roman" pitchFamily="18" charset="0"/>
                <a:cs typeface="Arial" pitchFamily="34" charset="0"/>
              </a:rPr>
              <a:t>2- persistance des dents lactéales sur l’arcade.</a:t>
            </a:r>
            <a:endParaRPr kumimoji="0" lang="fr-FR" sz="28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none" strike="noStrike" cap="none" normalizeH="0" baseline="0" dirty="0">
                <a:ln>
                  <a:noFill/>
                </a:ln>
                <a:effectLst/>
                <a:ea typeface="Times New Roman" pitchFamily="18" charset="0"/>
                <a:cs typeface="Arial" pitchFamily="34" charset="0"/>
              </a:rPr>
              <a:t>3- caries et restaurations </a:t>
            </a:r>
            <a:endParaRPr kumimoji="0" lang="fr-FR" sz="28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800" b="0" i="0" u="none" strike="noStrike" cap="none" normalizeH="0" baseline="0" dirty="0">
                <a:ln>
                  <a:noFill/>
                </a:ln>
                <a:effectLst/>
                <a:ea typeface="Times New Roman" pitchFamily="18" charset="0"/>
                <a:cs typeface="Arial" pitchFamily="34" charset="0"/>
              </a:rPr>
              <a:t>4- les dents incluses </a:t>
            </a:r>
            <a:endParaRPr kumimoji="0" lang="fr-FR" sz="28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2800" dirty="0">
                <a:ea typeface="Times New Roman" pitchFamily="18" charset="0"/>
                <a:cs typeface="Arial" pitchFamily="34" charset="0"/>
              </a:rPr>
              <a:t>5</a:t>
            </a:r>
            <a:r>
              <a:rPr kumimoji="0" lang="fr-FR" sz="2800" b="0" i="0" u="none" strike="noStrike" cap="none" normalizeH="0" baseline="0" dirty="0">
                <a:ln>
                  <a:noFill/>
                </a:ln>
                <a:effectLst/>
                <a:ea typeface="Times New Roman" pitchFamily="18" charset="0"/>
                <a:cs typeface="Arial" pitchFamily="34" charset="0"/>
              </a:rPr>
              <a:t>- frein labial anormal (source de diastème).</a:t>
            </a:r>
            <a:endParaRPr kumimoji="0" lang="fr-FR" sz="2800" b="0" i="0" u="none" strike="noStrike" cap="none" normalizeH="0" baseline="0" dirty="0">
              <a:ln>
                <a:noFill/>
              </a:ln>
              <a:effectLst/>
              <a:cs typeface="Arial" pitchFamily="34" charset="0"/>
            </a:endParaRPr>
          </a:p>
        </p:txBody>
      </p:sp>
      <p:sp>
        <p:nvSpPr>
          <p:cNvPr id="10" name="Rectangle 9"/>
          <p:cNvSpPr/>
          <p:nvPr/>
        </p:nvSpPr>
        <p:spPr>
          <a:xfrm>
            <a:off x="0" y="0"/>
            <a:ext cx="9144000" cy="1569660"/>
          </a:xfrm>
          <a:prstGeom prst="rect">
            <a:avLst/>
          </a:prstGeom>
          <a:solidFill>
            <a:schemeClr val="bg1"/>
          </a:solidFill>
        </p:spPr>
        <p:txBody>
          <a:bodyPr wrap="square" lIns="91440" tIns="45720" rIns="91440" bIns="45720">
            <a:spAutoFit/>
          </a:bodyPr>
          <a:lstStyle/>
          <a:p>
            <a:pPr algn="ctr"/>
            <a:r>
              <a:rPr lang="fr-FR"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7</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-la dysharmonie </a:t>
            </a:r>
            <a:r>
              <a:rPr lang="fr-FR" sz="48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
            </a:r>
            <a:r>
              <a:rPr lang="fr-FR" sz="48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ento</a:t>
            </a:r>
            <a:r>
              <a:rPr lang="fr-FR"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-Maxillaire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nodePh="1">
                                  <p:stCondLst>
                                    <p:cond delay="0"/>
                                  </p:stCondLst>
                                  <p:endCondLst>
                                    <p:cond evt="begin" delay="0">
                                      <p:tn val="23"/>
                                    </p:cond>
                                  </p:end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xit" presetSubtype="10" fill="hold" grpId="1" nodeType="clickEffect">
                                  <p:stCondLst>
                                    <p:cond delay="0"/>
                                  </p:stCondLst>
                                  <p:childTnLst>
                                    <p:animEffect transition="out" filter="checkerboard(across)">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5" presetClass="exit" presetSubtype="10" fill="hold" grpId="1" nodeType="withEffect">
                                  <p:stCondLst>
                                    <p:cond delay="0"/>
                                  </p:stCondLst>
                                  <p:childTnLst>
                                    <p:animEffect transition="out" filter="checkerboard(across)">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5" presetClass="exit" presetSubtype="10" fill="hold" grpId="1" nodeType="withEffect">
                                  <p:stCondLst>
                                    <p:cond delay="0"/>
                                  </p:stCondLst>
                                  <p:childTnLst>
                                    <p:animEffect transition="out" filter="checkerboard(across)">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5" presetClass="exit" presetSubtype="10" fill="hold" grpId="0" nodeType="withEffect" nodePh="1">
                                  <p:stCondLst>
                                    <p:cond delay="0"/>
                                  </p:stCondLst>
                                  <p:endCondLst>
                                    <p:cond evt="begin" delay="0">
                                      <p:tn val="38"/>
                                    </p:cond>
                                  </p:endCondLst>
                                  <p:childTnLst>
                                    <p:animEffect transition="out" filter="checkerboard(across)">
                                      <p:cBhvr>
                                        <p:cTn id="39" dur="500"/>
                                        <p:tgtEl>
                                          <p:spTgt spid="7">
                                            <p:txEl>
                                              <p:pRg st="0" end="0"/>
                                            </p:txEl>
                                          </p:spTgt>
                                        </p:tgtEl>
                                      </p:cBhvr>
                                    </p:animEffect>
                                    <p:set>
                                      <p:cBhvr>
                                        <p:cTn id="40" dur="1" fill="hold">
                                          <p:stCondLst>
                                            <p:cond delay="499"/>
                                          </p:stCondLst>
                                        </p:cTn>
                                        <p:tgtEl>
                                          <p:spTgt spid="7">
                                            <p:txEl>
                                              <p:pRg st="0" end="0"/>
                                            </p:txEl>
                                          </p:spTgt>
                                        </p:tgtEl>
                                        <p:attrNameLst>
                                          <p:attrName>style.visibility</p:attrName>
                                        </p:attrNameLst>
                                      </p:cBhvr>
                                      <p:to>
                                        <p:strVal val="hidden"/>
                                      </p:to>
                                    </p:set>
                                  </p:childTnLst>
                                </p:cTn>
                              </p:par>
                            </p:childTnLst>
                          </p:cTn>
                        </p:par>
                        <p:par>
                          <p:cTn id="41" fill="hold">
                            <p:stCondLst>
                              <p:cond delay="500"/>
                            </p:stCondLst>
                            <p:childTnLst>
                              <p:par>
                                <p:cTn id="42" presetID="5" presetClass="entr" presetSubtype="1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across)">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checkerboard(across)">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build="allAtOnce"/>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126" y="188640"/>
            <a:ext cx="4230005" cy="923330"/>
          </a:xfrm>
          <a:prstGeom prst="rect">
            <a:avLst/>
          </a:prstGeom>
          <a:noFill/>
        </p:spPr>
        <p:txBody>
          <a:bodyPr wrap="none" lIns="91440" tIns="45720" rIns="91440" bIns="45720">
            <a:spAutoFit/>
          </a:bodyPr>
          <a:lstStyle/>
          <a:p>
            <a:pPr algn="ctr"/>
            <a:r>
              <a:rPr lang="fr-FR"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a:t>
            </a:r>
            <a:r>
              <a:rPr lang="fr-FR"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ibliographie</a:t>
            </a:r>
          </a:p>
        </p:txBody>
      </p:sp>
      <p:sp>
        <p:nvSpPr>
          <p:cNvPr id="6" name="Espace réservé du contenu 5"/>
          <p:cNvSpPr>
            <a:spLocks noGrp="1" noChangeArrowheads="1"/>
          </p:cNvSpPr>
          <p:nvPr>
            <p:ph idx="1"/>
          </p:nvPr>
        </p:nvSpPr>
        <p:spPr bwMode="auto">
          <a:xfrm>
            <a:off x="467544" y="1196752"/>
            <a:ext cx="8229600" cy="5832366"/>
          </a:xfrm>
          <a:prstGeom prst="rect">
            <a:avLst/>
          </a:prstGeom>
          <a:noFill/>
          <a:ln w="9525">
            <a:noFill/>
            <a:miter lim="800000"/>
            <a:headEnd/>
            <a:tailEnd/>
          </a:ln>
          <a:effectLst/>
        </p:spPr>
        <p:txBody>
          <a:bodyPr wrap="square" anchor="ctr">
            <a:spAutoFit/>
          </a:bodyPr>
          <a:lstStyle/>
          <a:p>
            <a:pPr algn="ctr">
              <a:buNone/>
            </a:pPr>
            <a:endParaRPr lang="fr-FR" sz="1800" i="0" dirty="0"/>
          </a:p>
          <a:p>
            <a:r>
              <a:rPr lang="fr-FR" sz="1600" i="0" dirty="0"/>
              <a:t>F rancis BASSIGNY                          Manuel d’orthopédie </a:t>
            </a:r>
            <a:r>
              <a:rPr lang="fr-FR" sz="1600" i="0" dirty="0" err="1"/>
              <a:t>dento</a:t>
            </a:r>
            <a:r>
              <a:rPr lang="fr-FR" sz="1600" i="0" dirty="0"/>
              <a:t>-               Masson, Paris 1982</a:t>
            </a:r>
          </a:p>
          <a:p>
            <a:pPr>
              <a:buNone/>
            </a:pPr>
            <a:r>
              <a:rPr lang="fr-FR" sz="1600" i="0" dirty="0"/>
              <a:t>                                                                          Faciale</a:t>
            </a:r>
          </a:p>
          <a:p>
            <a:pPr>
              <a:buNone/>
            </a:pPr>
            <a:endParaRPr lang="fr-FR" sz="1600" i="0" dirty="0"/>
          </a:p>
          <a:p>
            <a:r>
              <a:rPr lang="fr-FR" sz="1600" i="0" dirty="0"/>
              <a:t>Julien Philippe                                      orthodontie : des principes                 © Julien </a:t>
            </a:r>
            <a:r>
              <a:rPr lang="fr-FR" sz="1600" i="0" dirty="0" err="1"/>
              <a:t>Prelat</a:t>
            </a:r>
            <a:endParaRPr lang="fr-FR" sz="1600" i="0" dirty="0"/>
          </a:p>
          <a:p>
            <a:pPr>
              <a:buNone/>
            </a:pPr>
            <a:r>
              <a:rPr lang="fr-FR" sz="1600" i="0" dirty="0"/>
              <a:t>                                                                           et une </a:t>
            </a:r>
            <a:r>
              <a:rPr lang="fr-FR" sz="1600" i="0" dirty="0" err="1"/>
              <a:t>therapeutique</a:t>
            </a:r>
            <a:r>
              <a:rPr lang="fr-FR" sz="1600" i="0" dirty="0"/>
              <a:t>                       Paris 1972</a:t>
            </a:r>
          </a:p>
          <a:p>
            <a:endParaRPr lang="fr-FR" sz="1600" i="0" dirty="0"/>
          </a:p>
          <a:p>
            <a:r>
              <a:rPr lang="fr-FR" sz="1600" i="0" dirty="0"/>
              <a:t>Julien Philippe                                      Plan de traitement en ODF               © Julien </a:t>
            </a:r>
            <a:r>
              <a:rPr lang="fr-FR" sz="1600" i="0" dirty="0" err="1"/>
              <a:t>Prelat</a:t>
            </a:r>
            <a:endParaRPr lang="fr-FR" sz="1600" i="0" dirty="0"/>
          </a:p>
          <a:p>
            <a:pPr>
              <a:buNone/>
            </a:pPr>
            <a:r>
              <a:rPr lang="fr-FR" sz="1600" dirty="0"/>
              <a:t>                 </a:t>
            </a:r>
            <a:r>
              <a:rPr lang="fr-FR" sz="1600" i="0" dirty="0"/>
              <a:t>                                                                                                                   Paris 1979</a:t>
            </a:r>
          </a:p>
          <a:p>
            <a:endParaRPr lang="fr-FR" sz="1600" i="0" dirty="0"/>
          </a:p>
          <a:p>
            <a:r>
              <a:rPr lang="fr-FR" sz="1600" i="0" dirty="0"/>
              <a:t>LOUIS Muller                                    Céphalométrie et orthodontie         SNPMD éditeur PARIS</a:t>
            </a:r>
          </a:p>
          <a:p>
            <a:endParaRPr lang="fr-FR" sz="1600" i="0" dirty="0"/>
          </a:p>
          <a:p>
            <a:r>
              <a:rPr lang="fr-FR" sz="1600" i="0" dirty="0"/>
              <a:t>Michel CHATEAU                            Orthopédie </a:t>
            </a:r>
            <a:r>
              <a:rPr lang="fr-FR" sz="1600" i="0" dirty="0" err="1"/>
              <a:t>dento</a:t>
            </a:r>
            <a:r>
              <a:rPr lang="fr-FR" sz="1600" i="0" dirty="0"/>
              <a:t>-faciale,                    Edition CDP, Paris 1993</a:t>
            </a:r>
          </a:p>
          <a:p>
            <a:pPr>
              <a:buNone/>
            </a:pPr>
            <a:r>
              <a:rPr lang="fr-FR" sz="1600" dirty="0"/>
              <a:t>    </a:t>
            </a:r>
            <a:r>
              <a:rPr lang="fr-FR" sz="1600" i="0" dirty="0"/>
              <a:t>                                                                       Tome2</a:t>
            </a:r>
          </a:p>
          <a:p>
            <a:endParaRPr lang="fr-FR" sz="1600" i="0" dirty="0"/>
          </a:p>
          <a:p>
            <a:r>
              <a:rPr lang="fr-FR" sz="1600" i="0" dirty="0"/>
              <a:t>Michel LANGLADE                          Diagnostic </a:t>
            </a:r>
            <a:r>
              <a:rPr lang="fr-FR" sz="1600" i="0" dirty="0" err="1"/>
              <a:t>orthodontique</a:t>
            </a:r>
            <a:r>
              <a:rPr lang="fr-FR" sz="1600" i="0" dirty="0"/>
              <a:t>             MALOINE S.A éditeur 1981</a:t>
            </a:r>
          </a:p>
          <a:p>
            <a:endParaRPr lang="fr-FR" sz="1600" i="0" dirty="0"/>
          </a:p>
          <a:p>
            <a:r>
              <a:rPr lang="fr-FR" sz="1600" i="0" dirty="0"/>
              <a:t>Michel LANGLADE                         Optimisation transversale             MALOINE S.A éditeur 1996</a:t>
            </a:r>
          </a:p>
          <a:p>
            <a:endParaRPr lang="fr-FR" sz="1600" i="0" dirty="0"/>
          </a:p>
          <a:p>
            <a:r>
              <a:rPr lang="fr-FR" sz="1600" i="0" dirty="0"/>
              <a:t>Patrick </a:t>
            </a:r>
            <a:r>
              <a:rPr lang="fr-FR" sz="1600" i="0" dirty="0" err="1"/>
              <a:t>Fellus</a:t>
            </a:r>
            <a:r>
              <a:rPr lang="fr-FR" sz="1600" i="0" dirty="0"/>
              <a:t>                                     Orthodontie précoce en                      Edition CDP   </a:t>
            </a:r>
          </a:p>
          <a:p>
            <a:pPr>
              <a:buNone/>
            </a:pPr>
            <a:r>
              <a:rPr lang="fr-FR" sz="1600" i="0" dirty="0"/>
              <a:t>                                                                    denture temporaire                     © Groupe liaison SA,2003</a:t>
            </a:r>
          </a:p>
          <a:p>
            <a:r>
              <a:rPr lang="fr-FR" sz="1600" dirty="0"/>
              <a:t> BOILEAU.                             Orthodontie de l’enfant et du jeune adulte.           Masson 2013</a:t>
            </a:r>
          </a:p>
          <a:p>
            <a:pPr>
              <a:buNone/>
            </a:pPr>
            <a:endParaRPr lang="fr-FR" sz="1600" i="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126" y="188640"/>
            <a:ext cx="4230005" cy="923330"/>
          </a:xfrm>
          <a:prstGeom prst="rect">
            <a:avLst/>
          </a:prstGeom>
          <a:noFill/>
        </p:spPr>
        <p:txBody>
          <a:bodyPr wrap="none" lIns="91440" tIns="45720" rIns="91440" bIns="45720">
            <a:spAutoFit/>
          </a:bodyPr>
          <a:lstStyle/>
          <a:p>
            <a:pPr algn="ctr"/>
            <a:r>
              <a:rPr lang="fr-FR"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a:t>
            </a:r>
            <a:r>
              <a:rPr lang="fr-FR"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ibliographie</a:t>
            </a:r>
          </a:p>
        </p:txBody>
      </p:sp>
      <p:sp>
        <p:nvSpPr>
          <p:cNvPr id="5" name="Espace réservé du contenu 4"/>
          <p:cNvSpPr>
            <a:spLocks noGrp="1" noChangeArrowheads="1"/>
          </p:cNvSpPr>
          <p:nvPr>
            <p:ph idx="1"/>
          </p:nvPr>
        </p:nvSpPr>
        <p:spPr bwMode="auto">
          <a:xfrm>
            <a:off x="179512" y="1302633"/>
            <a:ext cx="8964488" cy="5555367"/>
          </a:xfrm>
          <a:prstGeom prst="rect">
            <a:avLst/>
          </a:prstGeom>
          <a:noFill/>
          <a:ln w="9525">
            <a:noFill/>
            <a:miter lim="800000"/>
            <a:headEnd/>
            <a:tailEnd/>
          </a:ln>
          <a:effectLst/>
        </p:spPr>
        <p:txBody>
          <a:bodyPr wrap="square" anchor="ctr">
            <a:spAutoFit/>
          </a:bodyPr>
          <a:lstStyle/>
          <a:p>
            <a:pPr>
              <a:buNone/>
            </a:pPr>
            <a:endParaRPr lang="fr-FR" sz="1600" i="0" dirty="0"/>
          </a:p>
          <a:p>
            <a:r>
              <a:rPr lang="fr-FR" sz="1600" i="0" dirty="0"/>
              <a:t>Anomalies dentaires                                 JC </a:t>
            </a:r>
            <a:r>
              <a:rPr lang="fr-FR" sz="1600" i="0" dirty="0" err="1"/>
              <a:t>Ajacques</a:t>
            </a:r>
            <a:r>
              <a:rPr lang="fr-FR" sz="1600" i="0" dirty="0"/>
              <a:t>                           22-032-H-10 </a:t>
            </a:r>
          </a:p>
          <a:p>
            <a:pPr>
              <a:buNone/>
            </a:pPr>
            <a:r>
              <a:rPr lang="fr-FR" sz="1600" i="0" dirty="0"/>
              <a:t>                                                                                                                       Année 2002</a:t>
            </a:r>
          </a:p>
          <a:p>
            <a:r>
              <a:rPr lang="fr-FR" sz="1600" i="0" dirty="0"/>
              <a:t>Anomalie de l’</a:t>
            </a:r>
            <a:r>
              <a:rPr lang="fr-FR" sz="1600" i="0" dirty="0" err="1"/>
              <a:t>eruption</a:t>
            </a:r>
            <a:r>
              <a:rPr lang="fr-FR" sz="1600" i="0" dirty="0"/>
              <a:t>                            E </a:t>
            </a:r>
            <a:r>
              <a:rPr lang="fr-FR" sz="1600" i="0" dirty="0" err="1"/>
              <a:t>Moulis</a:t>
            </a:r>
            <a:r>
              <a:rPr lang="fr-FR" sz="1600" i="0" dirty="0"/>
              <a:t>                                22-032-A-10</a:t>
            </a:r>
          </a:p>
          <a:p>
            <a:pPr>
              <a:buNone/>
            </a:pPr>
            <a:r>
              <a:rPr lang="fr-FR" sz="1600" dirty="0"/>
              <a:t>        </a:t>
            </a:r>
            <a:r>
              <a:rPr lang="fr-FR" sz="1600" i="0" dirty="0"/>
              <a:t>                                                                C Fauve de </a:t>
            </a:r>
            <a:r>
              <a:rPr lang="fr-FR" sz="1600" i="0" dirty="0" err="1"/>
              <a:t>Thierrens</a:t>
            </a:r>
            <a:r>
              <a:rPr lang="fr-FR" sz="1600" i="0" dirty="0"/>
              <a:t> </a:t>
            </a:r>
          </a:p>
          <a:p>
            <a:pPr>
              <a:buNone/>
            </a:pPr>
            <a:r>
              <a:rPr lang="fr-FR" sz="1600" i="0" dirty="0"/>
              <a:t>                                                                         MC Goldsmith</a:t>
            </a:r>
          </a:p>
          <a:p>
            <a:pPr>
              <a:buNone/>
            </a:pPr>
            <a:r>
              <a:rPr lang="fr-FR" sz="1600" i="0" dirty="0"/>
              <a:t>                                                                          JH Torres</a:t>
            </a:r>
          </a:p>
          <a:p>
            <a:r>
              <a:rPr lang="fr-FR" sz="1600" i="0" dirty="0"/>
              <a:t>Examen de la denture                              L. Morgon                                23- 460- D- 10</a:t>
            </a:r>
          </a:p>
          <a:p>
            <a:pPr>
              <a:buNone/>
            </a:pPr>
            <a:r>
              <a:rPr lang="fr-FR" sz="1600" i="0" dirty="0"/>
              <a:t>                                                                       A. </a:t>
            </a:r>
            <a:r>
              <a:rPr lang="fr-FR" sz="1600" i="0" dirty="0" err="1"/>
              <a:t>Béry</a:t>
            </a:r>
            <a:r>
              <a:rPr lang="fr-FR" sz="1600" i="0" dirty="0"/>
              <a:t>                                     Année 2005               </a:t>
            </a:r>
          </a:p>
          <a:p>
            <a:pPr>
              <a:buNone/>
            </a:pPr>
            <a:r>
              <a:rPr lang="fr-FR" sz="1600" i="0" dirty="0"/>
              <a:t>                                                                      C. Favre de </a:t>
            </a:r>
            <a:r>
              <a:rPr lang="fr-FR" sz="1600" i="0" dirty="0" err="1"/>
              <a:t>Thieerrens</a:t>
            </a:r>
            <a:endParaRPr lang="fr-FR" sz="1600" i="0" dirty="0"/>
          </a:p>
          <a:p>
            <a:pPr>
              <a:buNone/>
            </a:pPr>
            <a:r>
              <a:rPr lang="fr-FR" sz="1600" i="0" dirty="0"/>
              <a:t>                                                                       M. </a:t>
            </a:r>
            <a:r>
              <a:rPr lang="fr-FR" sz="1600" i="0" dirty="0" err="1"/>
              <a:t>Cosanova</a:t>
            </a:r>
            <a:r>
              <a:rPr lang="fr-FR" sz="1600" i="0" dirty="0"/>
              <a:t>                            23-400-A17</a:t>
            </a:r>
          </a:p>
          <a:p>
            <a:r>
              <a:rPr lang="fr-FR" sz="1600" i="0" dirty="0"/>
              <a:t>Inclusions dentaires (II)                         O. </a:t>
            </a:r>
            <a:r>
              <a:rPr lang="fr-FR" sz="1600" i="0" dirty="0" err="1"/>
              <a:t>Chabadel</a:t>
            </a:r>
            <a:r>
              <a:rPr lang="fr-FR" sz="1600" i="0" dirty="0"/>
              <a:t>                                  Année 2003</a:t>
            </a:r>
          </a:p>
          <a:p>
            <a:pPr>
              <a:buNone/>
            </a:pPr>
            <a:r>
              <a:rPr lang="fr-FR" sz="1600" dirty="0"/>
              <a:t>       </a:t>
            </a:r>
            <a:r>
              <a:rPr lang="fr-FR" sz="1600" i="0" dirty="0"/>
              <a:t>                                                               E. Renard</a:t>
            </a:r>
          </a:p>
          <a:p>
            <a:pPr>
              <a:buNone/>
            </a:pPr>
            <a:r>
              <a:rPr lang="fr-FR" sz="1600" i="0" dirty="0"/>
              <a:t>                                                                      C. Favre de </a:t>
            </a:r>
            <a:r>
              <a:rPr lang="fr-FR" sz="1600" i="0" dirty="0" err="1"/>
              <a:t>Thieerrens</a:t>
            </a:r>
            <a:endParaRPr lang="fr-FR" sz="1600" i="0" dirty="0"/>
          </a:p>
          <a:p>
            <a:pPr>
              <a:buNone/>
            </a:pPr>
            <a:r>
              <a:rPr lang="fr-FR" sz="1600" i="0" dirty="0"/>
              <a:t>                                                                       M. </a:t>
            </a:r>
            <a:r>
              <a:rPr lang="fr-FR" sz="1600" i="0" dirty="0" err="1"/>
              <a:t>Cosanova</a:t>
            </a:r>
            <a:r>
              <a:rPr lang="fr-FR" sz="1600" i="0" dirty="0"/>
              <a:t>                            23-400-A18</a:t>
            </a:r>
          </a:p>
          <a:p>
            <a:r>
              <a:rPr lang="fr-FR" sz="1600" i="0" dirty="0"/>
              <a:t>Inclusions dentaires (III)                         O. </a:t>
            </a:r>
            <a:r>
              <a:rPr lang="fr-FR" sz="1600" i="0" dirty="0" err="1"/>
              <a:t>Chabadel</a:t>
            </a:r>
            <a:r>
              <a:rPr lang="fr-FR" sz="1600" i="0" dirty="0"/>
              <a:t>                                  Année 2003</a:t>
            </a:r>
          </a:p>
          <a:p>
            <a:pPr>
              <a:buNone/>
            </a:pPr>
            <a:r>
              <a:rPr lang="fr-FR" sz="1600" dirty="0"/>
              <a:t>         </a:t>
            </a:r>
            <a:r>
              <a:rPr lang="fr-FR" sz="1600" i="0" dirty="0"/>
              <a:t>                                                               E. Renard</a:t>
            </a:r>
          </a:p>
          <a:p>
            <a:r>
              <a:rPr lang="fr-FR" sz="1600" i="0" dirty="0" err="1"/>
              <a:t>Latéro</a:t>
            </a:r>
            <a:r>
              <a:rPr lang="fr-FR" sz="1600" i="0" dirty="0"/>
              <a:t>- </a:t>
            </a:r>
            <a:r>
              <a:rPr lang="fr-FR" sz="1600" i="0" dirty="0" err="1"/>
              <a:t>mandibulie</a:t>
            </a:r>
            <a:r>
              <a:rPr lang="fr-FR" sz="1600" i="0" dirty="0"/>
              <a:t>                                  L-C- Merville                           22060 D60 </a:t>
            </a:r>
          </a:p>
          <a:p>
            <a:pPr>
              <a:buNone/>
            </a:pPr>
            <a:r>
              <a:rPr lang="fr-FR" sz="1600" dirty="0"/>
              <a:t>         </a:t>
            </a:r>
            <a:r>
              <a:rPr lang="fr-FR" sz="1600" i="0" dirty="0"/>
              <a:t>                                                                                                                2- 1988</a:t>
            </a:r>
          </a:p>
          <a:p>
            <a:r>
              <a:rPr lang="fr-FR" sz="1600" i="0" dirty="0"/>
              <a:t>Pathologie des dents, des                         M.C. Goldsmith                     23-400-A15</a:t>
            </a:r>
          </a:p>
          <a:p>
            <a:r>
              <a:rPr lang="fr-FR" sz="1600" i="0" dirty="0"/>
              <a:t>muqueuses et des maxillaires                  J. Fabre                                    Année 1997</a:t>
            </a:r>
          </a:p>
          <a:p>
            <a:pPr>
              <a:buNone/>
            </a:pPr>
            <a:r>
              <a:rPr lang="fr-FR" sz="1600" i="0" dirty="0"/>
              <a:t>         chez l’enfant.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Etiopathogénie</a:t>
            </a:r>
            <a:r>
              <a:rPr lang="fr-FR" dirty="0"/>
              <a:t> acquise:</a:t>
            </a:r>
            <a:br>
              <a:rPr lang="fr-FR" dirty="0"/>
            </a:br>
            <a:endParaRPr lang="fr-FR" dirty="0"/>
          </a:p>
        </p:txBody>
      </p:sp>
      <p:sp>
        <p:nvSpPr>
          <p:cNvPr id="3" name="Espace réservé du texte 2"/>
          <p:cNvSpPr>
            <a:spLocks noGrp="1"/>
          </p:cNvSpPr>
          <p:nvPr>
            <p:ph type="body" idx="1"/>
          </p:nvPr>
        </p:nvSpPr>
        <p:spPr>
          <a:xfrm>
            <a:off x="785786" y="1785926"/>
            <a:ext cx="8022336" cy="685800"/>
          </a:xfrm>
        </p:spPr>
        <p:txBody>
          <a:bodyPr>
            <a:noAutofit/>
          </a:bodyPr>
          <a:lstStyle/>
          <a:p>
            <a:r>
              <a:rPr lang="fr-FR" sz="3200" dirty="0" err="1"/>
              <a:t>Problémes</a:t>
            </a:r>
            <a:r>
              <a:rPr lang="fr-FR" sz="3200" dirty="0"/>
              <a:t> fonctionnels : si les différentes fonctions s’installent  et se réalisent de </a:t>
            </a:r>
            <a:r>
              <a:rPr lang="fr-FR" sz="3200" dirty="0" err="1"/>
              <a:t>maniére</a:t>
            </a:r>
            <a:r>
              <a:rPr lang="fr-FR" sz="3200" dirty="0"/>
              <a:t> correcte et efficace ,elles produiront des stimulations de croissance qui ,chez l’enfant  permettront le </a:t>
            </a:r>
            <a:r>
              <a:rPr lang="fr-FR" sz="3200" dirty="0" err="1"/>
              <a:t>developpement</a:t>
            </a:r>
            <a:r>
              <a:rPr lang="fr-FR" sz="3200" dirty="0"/>
              <a:t> normal de l’appareil </a:t>
            </a:r>
            <a:r>
              <a:rPr lang="fr-FR" sz="3200" dirty="0" err="1"/>
              <a:t>masticateur.Malheureusement</a:t>
            </a:r>
            <a:r>
              <a:rPr lang="fr-FR" sz="3200" dirty="0"/>
              <a:t> ces fonctions peuvent </a:t>
            </a:r>
            <a:r>
              <a:rPr lang="fr-FR" sz="3200" dirty="0" err="1"/>
              <a:t>étre</a:t>
            </a:r>
            <a:r>
              <a:rPr lang="fr-FR" sz="3200" dirty="0"/>
              <a:t> déviées ,anormales ou perturbées.</a:t>
            </a:r>
          </a:p>
          <a:p>
            <a:endParaRPr lang="fr-FR"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déglutition</a:t>
            </a:r>
          </a:p>
        </p:txBody>
      </p:sp>
      <p:sp>
        <p:nvSpPr>
          <p:cNvPr id="3" name="Espace réservé du contenu 2"/>
          <p:cNvSpPr>
            <a:spLocks noGrp="1"/>
          </p:cNvSpPr>
          <p:nvPr>
            <p:ph idx="1"/>
          </p:nvPr>
        </p:nvSpPr>
        <p:spPr/>
        <p:txBody>
          <a:bodyPr/>
          <a:lstStyle/>
          <a:p>
            <a:r>
              <a:rPr lang="fr-FR" dirty="0"/>
              <a:t>La déglutition infantile ou  encore appelée la déglutition  type </a:t>
            </a:r>
            <a:r>
              <a:rPr lang="fr-FR" dirty="0" err="1"/>
              <a:t>succion,est</a:t>
            </a:r>
            <a:r>
              <a:rPr lang="fr-FR" dirty="0"/>
              <a:t> normale chez le nourrisson et le très jeune enfant mais devient pathologique au-delà de ce stade.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La déglutition infantile peut </a:t>
            </a:r>
            <a:r>
              <a:rPr lang="fr-FR" dirty="0" err="1"/>
              <a:t>étre</a:t>
            </a:r>
            <a:r>
              <a:rPr lang="fr-FR" dirty="0"/>
              <a:t> à l’origine d’un </a:t>
            </a:r>
            <a:r>
              <a:rPr lang="fr-FR" dirty="0" err="1"/>
              <a:t>developpement</a:t>
            </a:r>
            <a:r>
              <a:rPr lang="fr-FR" dirty="0"/>
              <a:t> insuffisant du maxillaire  due à une position basse de la langue sans appui palatin ne sollicitant pas la croissance du maxillaire.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Phonation -mastication</a:t>
            </a:r>
          </a:p>
        </p:txBody>
      </p:sp>
      <p:sp>
        <p:nvSpPr>
          <p:cNvPr id="3" name="Espace réservé du contenu 2"/>
          <p:cNvSpPr>
            <a:spLocks noGrp="1"/>
          </p:cNvSpPr>
          <p:nvPr>
            <p:ph idx="1"/>
          </p:nvPr>
        </p:nvSpPr>
        <p:spPr/>
        <p:txBody>
          <a:bodyPr/>
          <a:lstStyle/>
          <a:p>
            <a:r>
              <a:rPr lang="fr-FR" dirty="0"/>
              <a:t>Elles peuvent également être </a:t>
            </a:r>
            <a:r>
              <a:rPr lang="fr-FR" dirty="0" err="1"/>
              <a:t>altérées,mais</a:t>
            </a:r>
            <a:r>
              <a:rPr lang="fr-FR" dirty="0"/>
              <a:t> n’ont pas de conséquence significative sur la </a:t>
            </a:r>
            <a:r>
              <a:rPr lang="fr-FR" dirty="0" err="1"/>
              <a:t>DDM,car</a:t>
            </a:r>
            <a:r>
              <a:rPr lang="fr-FR" dirty="0"/>
              <a:t> elles se répètent </a:t>
            </a:r>
            <a:r>
              <a:rPr lang="fr-FR" dirty="0" err="1"/>
              <a:t>bcq</a:t>
            </a:r>
            <a:r>
              <a:rPr lang="fr-FR" dirty="0"/>
              <a:t> moins dans la journée.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pitaux">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3648</TotalTime>
  <Words>5149</Words>
  <Application>Microsoft Office PowerPoint</Application>
  <PresentationFormat>Affichage à l'écran (4:3)</PresentationFormat>
  <Paragraphs>693</Paragraphs>
  <Slides>51</Slides>
  <Notes>1</Notes>
  <HiddenSlides>0</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0</vt:i4>
      </vt:variant>
      <vt:variant>
        <vt:lpstr>Titres des diapositives</vt:lpstr>
      </vt:variant>
      <vt:variant>
        <vt:i4>51</vt:i4>
      </vt:variant>
    </vt:vector>
  </HeadingPairs>
  <TitlesOfParts>
    <vt:vector size="61" baseType="lpstr">
      <vt:lpstr>SimSun</vt:lpstr>
      <vt:lpstr>Arial</vt:lpstr>
      <vt:lpstr>Calibri</vt:lpstr>
      <vt:lpstr>Franklin Gothic Book</vt:lpstr>
      <vt:lpstr>Perpetua</vt:lpstr>
      <vt:lpstr>Times New Roman</vt:lpstr>
      <vt:lpstr>Wingdings</vt:lpstr>
      <vt:lpstr>Wingdings 2</vt:lpstr>
      <vt:lpstr>Wingdings 3</vt:lpstr>
      <vt:lpstr>Module</vt:lpstr>
      <vt:lpstr>Présentation PowerPoint</vt:lpstr>
      <vt:lpstr>Présentation PowerPoint</vt:lpstr>
      <vt:lpstr>Présentation PowerPoint</vt:lpstr>
      <vt:lpstr>Présentation PowerPoint</vt:lpstr>
      <vt:lpstr>Présentation PowerPoint</vt:lpstr>
      <vt:lpstr>Etiopathogénie acquise: </vt:lpstr>
      <vt:lpstr>La déglutition</vt:lpstr>
      <vt:lpstr>Présentation PowerPoint</vt:lpstr>
      <vt:lpstr>Phonation -mastication</vt:lpstr>
      <vt:lpstr>Les parafonctions</vt:lpstr>
      <vt:lpstr>Le mode d’alimentation  et stimulation de la cce trans de arcades</vt:lpstr>
      <vt:lpstr>Stimulation transversale</vt:lpstr>
      <vt:lpstr>Décalage: age dentaire et osseux</vt:lpstr>
      <vt:lpstr>Réduction du périmétre d’arcade</vt:lpstr>
      <vt:lpstr>Dents surnuméraires</vt:lpstr>
      <vt:lpstr>Transition :denture mixte/ adolescente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NORA</dc:creator>
  <cp:lastModifiedBy>pc</cp:lastModifiedBy>
  <cp:revision>162</cp:revision>
  <dcterms:created xsi:type="dcterms:W3CDTF">2015-12-07T08:10:04Z</dcterms:created>
  <dcterms:modified xsi:type="dcterms:W3CDTF">2025-03-28T10:56:16Z</dcterms:modified>
</cp:coreProperties>
</file>